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325" r:id="rId5"/>
    <p:sldId id="314" r:id="rId6"/>
    <p:sldId id="321" r:id="rId7"/>
    <p:sldId id="316" r:id="rId8"/>
    <p:sldId id="315" r:id="rId9"/>
    <p:sldId id="318" r:id="rId10"/>
    <p:sldId id="324" r:id="rId11"/>
    <p:sldId id="339" r:id="rId12"/>
    <p:sldId id="340" r:id="rId13"/>
    <p:sldId id="342" r:id="rId14"/>
    <p:sldId id="343" r:id="rId15"/>
    <p:sldId id="333" r:id="rId16"/>
    <p:sldId id="344" r:id="rId17"/>
    <p:sldId id="345" r:id="rId18"/>
    <p:sldId id="346" r:id="rId19"/>
    <p:sldId id="347" r:id="rId20"/>
    <p:sldId id="348" r:id="rId21"/>
    <p:sldId id="350" r:id="rId22"/>
    <p:sldId id="322" r:id="rId23"/>
    <p:sldId id="363" r:id="rId24"/>
    <p:sldId id="358" r:id="rId25"/>
    <p:sldId id="359" r:id="rId26"/>
    <p:sldId id="360" r:id="rId27"/>
    <p:sldId id="361" r:id="rId28"/>
    <p:sldId id="362" r:id="rId29"/>
    <p:sldId id="319" r:id="rId30"/>
    <p:sldId id="304" r:id="rId31"/>
    <p:sldId id="306" r:id="rId32"/>
    <p:sldId id="320" r:id="rId33"/>
    <p:sldId id="308" r:id="rId34"/>
    <p:sldId id="309" r:id="rId35"/>
    <p:sldId id="310" r:id="rId36"/>
    <p:sldId id="311" r:id="rId37"/>
    <p:sldId id="312" r:id="rId38"/>
    <p:sldId id="323"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cher, Melinda L. - Mgr Electric Generation Planning" initials="FML-MEGP" lastIdx="1" clrIdx="0">
    <p:extLst>
      <p:ext uri="{19B8F6BF-5375-455C-9EA6-DF929625EA0E}">
        <p15:presenceInfo xmlns:p15="http://schemas.microsoft.com/office/powerpoint/2012/main" userId="S-1-5-21-2025429265-725345543-1801674531-409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5B9BD5"/>
    <a:srgbClr val="EE6000"/>
    <a:srgbClr val="002060"/>
    <a:srgbClr val="203A67"/>
    <a:srgbClr val="FF3300"/>
    <a:srgbClr val="FF6600"/>
    <a:srgbClr val="FF6A00"/>
    <a:srgbClr val="55257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81017" autoAdjust="0"/>
  </p:normalViewPr>
  <p:slideViewPr>
    <p:cSldViewPr snapToGrid="0">
      <p:cViewPr varScale="1">
        <p:scale>
          <a:sx n="93" d="100"/>
          <a:sy n="93" d="100"/>
        </p:scale>
        <p:origin x="17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orp.jea.com\root\Market%20Strategy\Market%20Strategy%20Folders\SystemPlanning\Resource\Melinda\CO2\JEA%20System%20Units%20GWH-CO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orp.jea.com\root\Market%20Strategy\Market%20Strategy%20Folders\SystemPlanning\Resource\Melinda\CO2\JEA%20System%20Units%20GWH-CO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TMDL TN Loading</a:t>
            </a:r>
            <a:r>
              <a:rPr lang="en-US" baseline="0" dirty="0" smtClean="0"/>
              <a:t> to the Marine Section of LSJR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7922366839696219"/>
          <c:w val="0.96019453871044114"/>
          <c:h val="0.5478430971437338"/>
        </c:manualLayout>
      </c:layout>
      <c:pie3DChart>
        <c:varyColors val="1"/>
        <c:ser>
          <c:idx val="0"/>
          <c:order val="0"/>
          <c:cat>
            <c:strRef>
              <c:f>'[Chart in Microsoft PowerPoint]Sheet3'!$B$6:$B$13</c:f>
              <c:strCache>
                <c:ptCount val="8"/>
                <c:pt idx="0">
                  <c:v>Upstream Sources of St Johns River</c:v>
                </c:pt>
                <c:pt idx="1">
                  <c:v>Natural Background Sources</c:v>
                </c:pt>
                <c:pt idx="2">
                  <c:v>Non-point Sources</c:v>
                </c:pt>
                <c:pt idx="3">
                  <c:v>Other Point Sources</c:v>
                </c:pt>
                <c:pt idx="4">
                  <c:v>JEA Reductions to Date</c:v>
                </c:pt>
                <c:pt idx="5">
                  <c:v>Current JEA Loading</c:v>
                </c:pt>
                <c:pt idx="6">
                  <c:v>Atmospheric</c:v>
                </c:pt>
                <c:pt idx="7">
                  <c:v>Natural Background</c:v>
                </c:pt>
              </c:strCache>
            </c:strRef>
          </c:cat>
          <c:val>
            <c:numRef>
              <c:f>'[Chart in Microsoft PowerPoint]Sheet3'!$C$6:$C$13</c:f>
            </c:numRef>
          </c:val>
          <c:extLst>
            <c:ext xmlns:c16="http://schemas.microsoft.com/office/drawing/2014/chart" uri="{C3380CC4-5D6E-409C-BE32-E72D297353CC}">
              <c16:uniqueId val="{00000000-D1DC-4939-8F1D-33B4997046D3}"/>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D1DC-4939-8F1D-33B4997046D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4-D1DC-4939-8F1D-33B4997046D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6-D1DC-4939-8F1D-33B4997046D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8-D1DC-4939-8F1D-33B4997046D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A-D1DC-4939-8F1D-33B4997046D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C-D1DC-4939-8F1D-33B4997046D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E-D1DC-4939-8F1D-33B4997046D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0-D1DC-4939-8F1D-33B4997046D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 in Microsoft PowerPoint]Sheet3'!$B$6:$B$13</c:f>
              <c:strCache>
                <c:ptCount val="8"/>
                <c:pt idx="0">
                  <c:v>Upstream Sources of St Johns River</c:v>
                </c:pt>
                <c:pt idx="1">
                  <c:v>Natural Background Sources</c:v>
                </c:pt>
                <c:pt idx="2">
                  <c:v>Non-point Sources</c:v>
                </c:pt>
                <c:pt idx="3">
                  <c:v>Other Point Sources</c:v>
                </c:pt>
                <c:pt idx="4">
                  <c:v>JEA Reductions to Date</c:v>
                </c:pt>
                <c:pt idx="5">
                  <c:v>Current JEA Loading</c:v>
                </c:pt>
                <c:pt idx="6">
                  <c:v>Atmospheric</c:v>
                </c:pt>
                <c:pt idx="7">
                  <c:v>Natural Background</c:v>
                </c:pt>
              </c:strCache>
            </c:strRef>
          </c:cat>
          <c:val>
            <c:numRef>
              <c:f>'[Chart in Microsoft PowerPoint]Sheet3'!$D$6:$D$13</c:f>
              <c:numCache>
                <c:formatCode>0%</c:formatCode>
                <c:ptCount val="8"/>
                <c:pt idx="0">
                  <c:v>0.60923257943420739</c:v>
                </c:pt>
                <c:pt idx="1">
                  <c:v>4.7150273044932169E-2</c:v>
                </c:pt>
                <c:pt idx="2">
                  <c:v>4.8075588487342676E-2</c:v>
                </c:pt>
                <c:pt idx="3">
                  <c:v>5.6887750430963571E-2</c:v>
                </c:pt>
                <c:pt idx="4">
                  <c:v>9.747261688292537E-2</c:v>
                </c:pt>
                <c:pt idx="5">
                  <c:v>9.4030918674696692E-2</c:v>
                </c:pt>
                <c:pt idx="6">
                  <c:v>1.3282609646734972E-2</c:v>
                </c:pt>
                <c:pt idx="7">
                  <c:v>3.3867663398197204E-2</c:v>
                </c:pt>
              </c:numCache>
            </c:numRef>
          </c:val>
          <c:extLst>
            <c:ext xmlns:c16="http://schemas.microsoft.com/office/drawing/2014/chart" uri="{C3380CC4-5D6E-409C-BE32-E72D297353CC}">
              <c16:uniqueId val="{00000011-D1DC-4939-8F1D-33B4997046D3}"/>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5.4865440770262806E-2"/>
          <c:y val="0.72854175869586901"/>
          <c:w val="0.93036066608791734"/>
          <c:h val="0.171651220414942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Sheet2!$B$5</c:f>
              <c:strCache>
                <c:ptCount val="1"/>
                <c:pt idx="0">
                  <c:v>Total Nitrogen to the River</c:v>
                </c:pt>
              </c:strCache>
            </c:strRef>
          </c:tx>
          <c:spPr>
            <a:ln w="28575" cap="rnd">
              <a:solidFill>
                <a:srgbClr val="002448"/>
              </a:solidFill>
              <a:round/>
            </a:ln>
            <a:effectLst/>
          </c:spPr>
          <c:marker>
            <c:symbol val="none"/>
          </c:marker>
          <c:cat>
            <c:numRef>
              <c:f>Sheet2!$A$6:$A$29</c:f>
              <c:numCache>
                <c:formatCode>General</c:formatCode>
                <c:ptCount val="24"/>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numCache>
            </c:numRef>
          </c:cat>
          <c:val>
            <c:numRef>
              <c:f>Sheet2!$B$6:$B$29</c:f>
              <c:numCache>
                <c:formatCode>General</c:formatCode>
                <c:ptCount val="24"/>
                <c:pt idx="0">
                  <c:v>1375</c:v>
                </c:pt>
                <c:pt idx="1">
                  <c:v>1392</c:v>
                </c:pt>
                <c:pt idx="2">
                  <c:v>1407</c:v>
                </c:pt>
                <c:pt idx="3">
                  <c:v>1383</c:v>
                </c:pt>
                <c:pt idx="4">
                  <c:v>1316</c:v>
                </c:pt>
                <c:pt idx="5">
                  <c:v>1314</c:v>
                </c:pt>
                <c:pt idx="6">
                  <c:v>1177</c:v>
                </c:pt>
                <c:pt idx="7">
                  <c:v>1130</c:v>
                </c:pt>
                <c:pt idx="8">
                  <c:v>974</c:v>
                </c:pt>
                <c:pt idx="9">
                  <c:v>875</c:v>
                </c:pt>
                <c:pt idx="10">
                  <c:v>782</c:v>
                </c:pt>
                <c:pt idx="11">
                  <c:v>807</c:v>
                </c:pt>
                <c:pt idx="12">
                  <c:v>868</c:v>
                </c:pt>
                <c:pt idx="13">
                  <c:v>691</c:v>
                </c:pt>
                <c:pt idx="14">
                  <c:v>533</c:v>
                </c:pt>
                <c:pt idx="15">
                  <c:v>650</c:v>
                </c:pt>
                <c:pt idx="16">
                  <c:v>764</c:v>
                </c:pt>
                <c:pt idx="17">
                  <c:v>576</c:v>
                </c:pt>
                <c:pt idx="18">
                  <c:v>553</c:v>
                </c:pt>
                <c:pt idx="19">
                  <c:v>527</c:v>
                </c:pt>
                <c:pt idx="20">
                  <c:v>556</c:v>
                </c:pt>
                <c:pt idx="21">
                  <c:v>550</c:v>
                </c:pt>
                <c:pt idx="22">
                  <c:v>397</c:v>
                </c:pt>
                <c:pt idx="23">
                  <c:v>300</c:v>
                </c:pt>
              </c:numCache>
            </c:numRef>
          </c:val>
          <c:smooth val="0"/>
          <c:extLst>
            <c:ext xmlns:c16="http://schemas.microsoft.com/office/drawing/2014/chart" uri="{C3380CC4-5D6E-409C-BE32-E72D297353CC}">
              <c16:uniqueId val="{00000000-A921-4E1A-A8D1-1EE15325C699}"/>
            </c:ext>
          </c:extLst>
        </c:ser>
        <c:dLbls>
          <c:showLegendKey val="0"/>
          <c:showVal val="0"/>
          <c:showCatName val="0"/>
          <c:showSerName val="0"/>
          <c:showPercent val="0"/>
          <c:showBubbleSize val="0"/>
        </c:dLbls>
        <c:marker val="1"/>
        <c:smooth val="0"/>
        <c:axId val="628875376"/>
        <c:axId val="628873408"/>
      </c:lineChart>
      <c:lineChart>
        <c:grouping val="standard"/>
        <c:varyColors val="0"/>
        <c:ser>
          <c:idx val="1"/>
          <c:order val="1"/>
          <c:tx>
            <c:strRef>
              <c:f>Sheet2!$C$5</c:f>
              <c:strCache>
                <c:ptCount val="1"/>
                <c:pt idx="0">
                  <c:v>Wastewater Population Served </c:v>
                </c:pt>
              </c:strCache>
            </c:strRef>
          </c:tx>
          <c:spPr>
            <a:ln w="28575" cap="rnd">
              <a:solidFill>
                <a:srgbClr val="7F7F7F"/>
              </a:solidFill>
              <a:round/>
            </a:ln>
            <a:effectLst/>
          </c:spPr>
          <c:marker>
            <c:symbol val="none"/>
          </c:marker>
          <c:cat>
            <c:numRef>
              <c:f>Sheet2!$A$6:$A$29</c:f>
              <c:numCache>
                <c:formatCode>General</c:formatCode>
                <c:ptCount val="24"/>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numCache>
            </c:numRef>
          </c:cat>
          <c:val>
            <c:numRef>
              <c:f>Sheet2!$C$6:$C$29</c:f>
              <c:numCache>
                <c:formatCode>_(* #,##0_);_(* \(#,##0\);_(* "-"??_);_(@_)</c:formatCode>
                <c:ptCount val="24"/>
                <c:pt idx="0">
                  <c:v>475527</c:v>
                </c:pt>
                <c:pt idx="1">
                  <c:v>481205</c:v>
                </c:pt>
                <c:pt idx="2">
                  <c:v>486476</c:v>
                </c:pt>
                <c:pt idx="3">
                  <c:v>504140</c:v>
                </c:pt>
                <c:pt idx="4">
                  <c:v>521804</c:v>
                </c:pt>
                <c:pt idx="5">
                  <c:v>539468</c:v>
                </c:pt>
                <c:pt idx="6">
                  <c:v>557132</c:v>
                </c:pt>
                <c:pt idx="7">
                  <c:v>574796</c:v>
                </c:pt>
                <c:pt idx="8">
                  <c:v>592460</c:v>
                </c:pt>
                <c:pt idx="9">
                  <c:v>610124</c:v>
                </c:pt>
                <c:pt idx="10">
                  <c:v>627788</c:v>
                </c:pt>
                <c:pt idx="11">
                  <c:v>645452</c:v>
                </c:pt>
                <c:pt idx="12">
                  <c:v>663116</c:v>
                </c:pt>
                <c:pt idx="13">
                  <c:v>680780</c:v>
                </c:pt>
                <c:pt idx="14">
                  <c:v>698445</c:v>
                </c:pt>
                <c:pt idx="15">
                  <c:v>704457</c:v>
                </c:pt>
                <c:pt idx="16">
                  <c:v>714760</c:v>
                </c:pt>
                <c:pt idx="17">
                  <c:v>726356</c:v>
                </c:pt>
                <c:pt idx="18">
                  <c:v>741332</c:v>
                </c:pt>
                <c:pt idx="19">
                  <c:v>759039</c:v>
                </c:pt>
                <c:pt idx="20">
                  <c:v>776165</c:v>
                </c:pt>
                <c:pt idx="21">
                  <c:v>791688</c:v>
                </c:pt>
              </c:numCache>
            </c:numRef>
          </c:val>
          <c:smooth val="0"/>
          <c:extLst>
            <c:ext xmlns:c16="http://schemas.microsoft.com/office/drawing/2014/chart" uri="{C3380CC4-5D6E-409C-BE32-E72D297353CC}">
              <c16:uniqueId val="{00000001-A921-4E1A-A8D1-1EE15325C699}"/>
            </c:ext>
          </c:extLst>
        </c:ser>
        <c:dLbls>
          <c:showLegendKey val="0"/>
          <c:showVal val="0"/>
          <c:showCatName val="0"/>
          <c:showSerName val="0"/>
          <c:showPercent val="0"/>
          <c:showBubbleSize val="0"/>
        </c:dLbls>
        <c:marker val="1"/>
        <c:smooth val="0"/>
        <c:axId val="932455856"/>
        <c:axId val="932452904"/>
      </c:lineChart>
      <c:dateAx>
        <c:axId val="628875376"/>
        <c:scaling>
          <c:orientation val="minMax"/>
        </c:scaling>
        <c:delete val="0"/>
        <c:axPos val="b"/>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628873408"/>
        <c:crosses val="autoZero"/>
        <c:auto val="0"/>
        <c:lblOffset val="100"/>
        <c:baseTimeUnit val="days"/>
      </c:dateAx>
      <c:valAx>
        <c:axId val="62887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Franklin Gothic Book" panose="020B0503020102020204" pitchFamily="34" charset="0"/>
                    <a:ea typeface="+mn-ea"/>
                    <a:cs typeface="+mn-cs"/>
                  </a:defRPr>
                </a:pPr>
                <a:r>
                  <a:rPr lang="en-US" sz="1200" dirty="0">
                    <a:solidFill>
                      <a:sysClr val="windowText" lastClr="000000"/>
                    </a:solidFill>
                    <a:latin typeface="Franklin Gothic Book" panose="020B0503020102020204" pitchFamily="34" charset="0"/>
                  </a:rPr>
                  <a:t>Tons of </a:t>
                </a:r>
                <a:r>
                  <a:rPr lang="en-US" sz="1200" dirty="0" smtClean="0">
                    <a:solidFill>
                      <a:sysClr val="windowText" lastClr="000000"/>
                    </a:solidFill>
                    <a:latin typeface="Franklin Gothic Book" panose="020B0503020102020204" pitchFamily="34" charset="0"/>
                  </a:rPr>
                  <a:t>TN </a:t>
                </a:r>
                <a:r>
                  <a:rPr lang="en-US" sz="1200" dirty="0">
                    <a:solidFill>
                      <a:sysClr val="windowText" lastClr="000000"/>
                    </a:solidFill>
                    <a:latin typeface="Franklin Gothic Book" panose="020B0503020102020204" pitchFamily="34" charset="0"/>
                  </a:rPr>
                  <a:t>to the River per Year</a:t>
                </a:r>
              </a:p>
            </c:rich>
          </c:tx>
          <c:layout>
            <c:manualLayout>
              <c:xMode val="edge"/>
              <c:yMode val="edge"/>
              <c:x val="1.3614027413240012E-2"/>
              <c:y val="0.2566001816600090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628875376"/>
        <c:crosses val="autoZero"/>
        <c:crossBetween val="between"/>
      </c:valAx>
      <c:valAx>
        <c:axId val="932452904"/>
        <c:scaling>
          <c:orientation val="minMax"/>
          <c:max val="1000000"/>
          <c:min val="200000"/>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Franklin Gothic Book" panose="020B0503020102020204" pitchFamily="34" charset="0"/>
                    <a:ea typeface="+mn-ea"/>
                    <a:cs typeface="+mn-cs"/>
                  </a:defRPr>
                </a:pPr>
                <a:r>
                  <a:rPr lang="en-US" sz="1200">
                    <a:solidFill>
                      <a:schemeClr val="tx1"/>
                    </a:solidFill>
                    <a:latin typeface="Franklin Gothic Book" panose="020B0503020102020204" pitchFamily="34" charset="0"/>
                  </a:rPr>
                  <a:t>JEA Wastewater Population Served </a:t>
                </a:r>
              </a:p>
            </c:rich>
          </c:tx>
          <c:layout>
            <c:manualLayout>
              <c:xMode val="edge"/>
              <c:yMode val="edge"/>
              <c:x val="0.93632838179832045"/>
              <c:y val="0.1830286486263139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Franklin Gothic Book" panose="020B0503020102020204" pitchFamily="34" charset="0"/>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932455856"/>
        <c:crosses val="max"/>
        <c:crossBetween val="between"/>
      </c:valAx>
      <c:dateAx>
        <c:axId val="932455856"/>
        <c:scaling>
          <c:orientation val="minMax"/>
        </c:scaling>
        <c:delete val="1"/>
        <c:axPos val="b"/>
        <c:numFmt formatCode="General" sourceLinked="1"/>
        <c:majorTickMark val="out"/>
        <c:minorTickMark val="none"/>
        <c:tickLblPos val="nextTo"/>
        <c:crossAx val="932452904"/>
        <c:crosses val="autoZero"/>
        <c:auto val="0"/>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ysClr val="windowText" lastClr="000000"/>
                </a:solidFill>
                <a:latin typeface="Franklin Gothic Medium" panose="020B0603020102020204" pitchFamily="34" charset="0"/>
                <a:ea typeface="+mn-ea"/>
                <a:cs typeface="+mn-cs"/>
              </a:defRPr>
            </a:pPr>
            <a:r>
              <a:rPr lang="en-US" sz="2000" b="0" dirty="0">
                <a:solidFill>
                  <a:srgbClr val="002060"/>
                </a:solidFill>
                <a:latin typeface="Franklin Gothic Medium" panose="020B0603020102020204" pitchFamily="34" charset="0"/>
              </a:rPr>
              <a:t>Tons</a:t>
            </a:r>
            <a:r>
              <a:rPr lang="en-US" sz="2000" b="0" baseline="0" dirty="0">
                <a:solidFill>
                  <a:srgbClr val="002060"/>
                </a:solidFill>
                <a:latin typeface="Franklin Gothic Medium" panose="020B0603020102020204" pitchFamily="34" charset="0"/>
              </a:rPr>
              <a:t> per MWh</a:t>
            </a:r>
            <a:endParaRPr lang="en-US" sz="2000" b="0" dirty="0">
              <a:solidFill>
                <a:srgbClr val="002060"/>
              </a:solidFill>
              <a:latin typeface="Franklin Gothic Medium" panose="020B0603020102020204" pitchFamily="34"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Franklin Gothic Medium" panose="020B0603020102020204" pitchFamily="34" charset="0"/>
              <a:ea typeface="+mn-ea"/>
              <a:cs typeface="+mn-cs"/>
            </a:defRPr>
          </a:pPr>
          <a:endParaRPr lang="en-US"/>
        </a:p>
      </c:txPr>
    </c:title>
    <c:autoTitleDeleted val="0"/>
    <c:plotArea>
      <c:layout>
        <c:manualLayout>
          <c:layoutTarget val="inner"/>
          <c:xMode val="edge"/>
          <c:yMode val="edge"/>
          <c:x val="5.2489240441977753E-2"/>
          <c:y val="0.13069838145231846"/>
          <c:w val="0.92981727405097014"/>
          <c:h val="0.69197040428040235"/>
        </c:manualLayout>
      </c:layout>
      <c:barChart>
        <c:barDir val="col"/>
        <c:grouping val="clustered"/>
        <c:varyColors val="0"/>
        <c:ser>
          <c:idx val="0"/>
          <c:order val="0"/>
          <c:spPr>
            <a:solidFill>
              <a:schemeClr val="accent6">
                <a:lumMod val="75000"/>
              </a:schemeClr>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1-0300-41D7-9727-F69499B5869C}"/>
              </c:ext>
            </c:extLst>
          </c:dPt>
          <c:dPt>
            <c:idx val="1"/>
            <c:invertIfNegative val="0"/>
            <c:bubble3D val="0"/>
            <c:spPr>
              <a:solidFill>
                <a:schemeClr val="accent5">
                  <a:lumMod val="50000"/>
                </a:schemeClr>
              </a:solidFill>
              <a:ln>
                <a:noFill/>
              </a:ln>
              <a:effectLst/>
            </c:spPr>
            <c:extLst>
              <c:ext xmlns:c16="http://schemas.microsoft.com/office/drawing/2014/chart" uri="{C3380CC4-5D6E-409C-BE32-E72D297353CC}">
                <c16:uniqueId val="{00000003-0300-41D7-9727-F69499B5869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0300-41D7-9727-F69499B5869C}"/>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0300-41D7-9727-F69499B5869C}"/>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0300-41D7-9727-F69499B5869C}"/>
              </c:ext>
            </c:extLst>
          </c:dPt>
          <c:dPt>
            <c:idx val="5"/>
            <c:invertIfNegative val="0"/>
            <c:bubble3D val="0"/>
            <c:spPr>
              <a:solidFill>
                <a:schemeClr val="accent5">
                  <a:lumMod val="50000"/>
                </a:schemeClr>
              </a:solidFill>
              <a:ln>
                <a:noFill/>
              </a:ln>
              <a:effectLst/>
            </c:spPr>
            <c:extLst>
              <c:ext xmlns:c16="http://schemas.microsoft.com/office/drawing/2014/chart" uri="{C3380CC4-5D6E-409C-BE32-E72D297353CC}">
                <c16:uniqueId val="{0000000B-0300-41D7-9727-F69499B5869C}"/>
              </c:ext>
            </c:extLst>
          </c:dPt>
          <c:dPt>
            <c:idx val="6"/>
            <c:invertIfNegative val="0"/>
            <c:bubble3D val="0"/>
            <c:spPr>
              <a:solidFill>
                <a:schemeClr val="accent5">
                  <a:lumMod val="50000"/>
                </a:schemeClr>
              </a:solidFill>
              <a:ln>
                <a:noFill/>
              </a:ln>
              <a:effectLst/>
            </c:spPr>
            <c:extLst>
              <c:ext xmlns:c16="http://schemas.microsoft.com/office/drawing/2014/chart" uri="{C3380CC4-5D6E-409C-BE32-E72D297353CC}">
                <c16:uniqueId val="{0000000D-0300-41D7-9727-F69499B5869C}"/>
              </c:ext>
            </c:extLst>
          </c:dPt>
          <c:dPt>
            <c:idx val="7"/>
            <c:invertIfNegative val="0"/>
            <c:bubble3D val="0"/>
            <c:spPr>
              <a:solidFill>
                <a:schemeClr val="accent5">
                  <a:lumMod val="50000"/>
                </a:schemeClr>
              </a:solidFill>
              <a:ln>
                <a:noFill/>
              </a:ln>
              <a:effectLst/>
            </c:spPr>
            <c:extLst>
              <c:ext xmlns:c16="http://schemas.microsoft.com/office/drawing/2014/chart" uri="{C3380CC4-5D6E-409C-BE32-E72D297353CC}">
                <c16:uniqueId val="{0000000F-0300-41D7-9727-F69499B5869C}"/>
              </c:ext>
            </c:extLst>
          </c:dPt>
          <c:dLbls>
            <c:dLbl>
              <c:idx val="6"/>
              <c:layout>
                <c:manualLayout>
                  <c:x val="-7.421031829227483E-17"/>
                  <c:y val="2.77777777777777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00-41D7-9727-F69499B586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'Ton per MWh (2)'!$Q$2:$AA$2</c:f>
              <c:strCache>
                <c:ptCount val="11"/>
                <c:pt idx="0">
                  <c:v>Northside 1</c:v>
                </c:pt>
                <c:pt idx="1">
                  <c:v>Northside 2</c:v>
                </c:pt>
                <c:pt idx="2">
                  <c:v>Northside 3</c:v>
                </c:pt>
                <c:pt idx="3">
                  <c:v>Brandy Branch CC</c:v>
                </c:pt>
                <c:pt idx="4">
                  <c:v>CTs (7FA)</c:v>
                </c:pt>
                <c:pt idx="5">
                  <c:v>SJRPP 1</c:v>
                </c:pt>
                <c:pt idx="6">
                  <c:v>SJRPP 2</c:v>
                </c:pt>
                <c:pt idx="7">
                  <c:v>Scherer 4</c:v>
                </c:pt>
                <c:pt idx="8">
                  <c:v>Vogtle 3 &amp; 4</c:v>
                </c:pt>
                <c:pt idx="9">
                  <c:v>5x50 Solar</c:v>
                </c:pt>
                <c:pt idx="10">
                  <c:v>200 MW PPA</c:v>
                </c:pt>
              </c:strCache>
            </c:strRef>
          </c:cat>
          <c:val>
            <c:numRef>
              <c:f>'Ton per MWh (2)'!$Q$24:$AA$24</c:f>
              <c:numCache>
                <c:formatCode>#,##0.00</c:formatCode>
                <c:ptCount val="11"/>
                <c:pt idx="0">
                  <c:v>1.2245091927716265</c:v>
                </c:pt>
                <c:pt idx="1">
                  <c:v>1.2287175968991462</c:v>
                </c:pt>
                <c:pt idx="2">
                  <c:v>0.69049755822486836</c:v>
                </c:pt>
                <c:pt idx="3">
                  <c:v>0.40840018981061965</c:v>
                </c:pt>
                <c:pt idx="4">
                  <c:v>0.64184246843916359</c:v>
                </c:pt>
                <c:pt idx="5">
                  <c:v>1.106680463949858</c:v>
                </c:pt>
                <c:pt idx="6">
                  <c:v>1.1488140920164751</c:v>
                </c:pt>
                <c:pt idx="7">
                  <c:v>1.1233197300104836</c:v>
                </c:pt>
                <c:pt idx="8" formatCode="General">
                  <c:v>0</c:v>
                </c:pt>
                <c:pt idx="9" formatCode="General">
                  <c:v>0</c:v>
                </c:pt>
                <c:pt idx="10" formatCode="General">
                  <c:v>0</c:v>
                </c:pt>
              </c:numCache>
            </c:numRef>
          </c:val>
          <c:extLst>
            <c:ext xmlns:c16="http://schemas.microsoft.com/office/drawing/2014/chart" uri="{C3380CC4-5D6E-409C-BE32-E72D297353CC}">
              <c16:uniqueId val="{00000010-0300-41D7-9727-F69499B5869C}"/>
            </c:ext>
          </c:extLst>
        </c:ser>
        <c:dLbls>
          <c:showLegendKey val="0"/>
          <c:showVal val="0"/>
          <c:showCatName val="0"/>
          <c:showSerName val="0"/>
          <c:showPercent val="0"/>
          <c:showBubbleSize val="0"/>
        </c:dLbls>
        <c:gapWidth val="150"/>
        <c:axId val="800361096"/>
        <c:axId val="800361752"/>
      </c:barChart>
      <c:catAx>
        <c:axId val="80036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00361752"/>
        <c:crosses val="autoZero"/>
        <c:auto val="1"/>
        <c:lblAlgn val="ctr"/>
        <c:lblOffset val="100"/>
        <c:noMultiLvlLbl val="0"/>
      </c:catAx>
      <c:valAx>
        <c:axId val="800361752"/>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00361096"/>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'CO2 Graph (Scherer Retires)'!$B$2</c:f>
              <c:strCache>
                <c:ptCount val="1"/>
                <c:pt idx="0">
                  <c:v>Northside 1</c:v>
                </c:pt>
              </c:strCache>
            </c:strRef>
          </c:tx>
          <c:spPr>
            <a:solidFill>
              <a:schemeClr val="accent1"/>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Retires)'!$B$3:$B$22</c:f>
              <c:numCache>
                <c:formatCode>#,##0</c:formatCode>
                <c:ptCount val="20"/>
                <c:pt idx="0">
                  <c:v>2224.0087999999996</c:v>
                </c:pt>
                <c:pt idx="1">
                  <c:v>2042.47</c:v>
                </c:pt>
                <c:pt idx="2">
                  <c:v>2295.9683</c:v>
                </c:pt>
                <c:pt idx="3">
                  <c:v>2278.1889000000001</c:v>
                </c:pt>
                <c:pt idx="4">
                  <c:v>1922.135</c:v>
                </c:pt>
                <c:pt idx="5">
                  <c:v>2090.3623000000002</c:v>
                </c:pt>
                <c:pt idx="6">
                  <c:v>1302.2750000000001</c:v>
                </c:pt>
                <c:pt idx="7">
                  <c:v>773.37639999999999</c:v>
                </c:pt>
                <c:pt idx="8">
                  <c:v>1752.8753999999999</c:v>
                </c:pt>
                <c:pt idx="9">
                  <c:v>2219.6779999999999</c:v>
                </c:pt>
                <c:pt idx="10">
                  <c:v>1892.415</c:v>
                </c:pt>
                <c:pt idx="11">
                  <c:v>1848.4770000000001</c:v>
                </c:pt>
                <c:pt idx="12">
                  <c:v>1225.943</c:v>
                </c:pt>
                <c:pt idx="13">
                  <c:v>2108.2150000000001</c:v>
                </c:pt>
                <c:pt idx="14">
                  <c:v>2228.9588290000002</c:v>
                </c:pt>
                <c:pt idx="15">
                  <c:v>1919.4649999999999</c:v>
                </c:pt>
                <c:pt idx="16">
                  <c:v>1929.056</c:v>
                </c:pt>
                <c:pt idx="17">
                  <c:v>1654.3920000000001</c:v>
                </c:pt>
                <c:pt idx="18">
                  <c:v>1590.0989999999999</c:v>
                </c:pt>
                <c:pt idx="19">
                  <c:v>1579.116</c:v>
                </c:pt>
              </c:numCache>
            </c:numRef>
          </c:val>
          <c:extLst>
            <c:ext xmlns:c16="http://schemas.microsoft.com/office/drawing/2014/chart" uri="{C3380CC4-5D6E-409C-BE32-E72D297353CC}">
              <c16:uniqueId val="{00000000-3F72-4011-939B-5F0B847AEEE9}"/>
            </c:ext>
          </c:extLst>
        </c:ser>
        <c:ser>
          <c:idx val="1"/>
          <c:order val="1"/>
          <c:tx>
            <c:strRef>
              <c:f>'CO2 Graph (Scherer Retires)'!$C$2</c:f>
              <c:strCache>
                <c:ptCount val="1"/>
                <c:pt idx="0">
                  <c:v>Northside 2</c:v>
                </c:pt>
              </c:strCache>
            </c:strRef>
          </c:tx>
          <c:spPr>
            <a:solidFill>
              <a:srgbClr val="0070C0"/>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Retires)'!$C$3:$C$22</c:f>
              <c:numCache>
                <c:formatCode>#,##0</c:formatCode>
                <c:ptCount val="20"/>
                <c:pt idx="0">
                  <c:v>2169.4413</c:v>
                </c:pt>
                <c:pt idx="1">
                  <c:v>2253.2469999999998</c:v>
                </c:pt>
                <c:pt idx="2">
                  <c:v>2100.2395000000001</c:v>
                </c:pt>
                <c:pt idx="3">
                  <c:v>1828.1115</c:v>
                </c:pt>
                <c:pt idx="4">
                  <c:v>1948.7760000000001</c:v>
                </c:pt>
                <c:pt idx="5">
                  <c:v>2125.8726000000001</c:v>
                </c:pt>
                <c:pt idx="6">
                  <c:v>1438.2954</c:v>
                </c:pt>
                <c:pt idx="7">
                  <c:v>337.56319999999999</c:v>
                </c:pt>
                <c:pt idx="8">
                  <c:v>1320.5121999999999</c:v>
                </c:pt>
                <c:pt idx="9">
                  <c:v>1922.1859999999999</c:v>
                </c:pt>
                <c:pt idx="10">
                  <c:v>1468.357</c:v>
                </c:pt>
                <c:pt idx="11">
                  <c:v>2163.2809999999999</c:v>
                </c:pt>
                <c:pt idx="12">
                  <c:v>757.529</c:v>
                </c:pt>
                <c:pt idx="13">
                  <c:v>1054.143</c:v>
                </c:pt>
                <c:pt idx="14">
                  <c:v>400.21864399999998</c:v>
                </c:pt>
                <c:pt idx="15">
                  <c:v>2081.7269999999999</c:v>
                </c:pt>
                <c:pt idx="16">
                  <c:v>2081.7919999999999</c:v>
                </c:pt>
                <c:pt idx="17">
                  <c:v>1633.25</c:v>
                </c:pt>
                <c:pt idx="18">
                  <c:v>1657.1210000000001</c:v>
                </c:pt>
                <c:pt idx="19">
                  <c:v>1650.41</c:v>
                </c:pt>
              </c:numCache>
            </c:numRef>
          </c:val>
          <c:extLst>
            <c:ext xmlns:c16="http://schemas.microsoft.com/office/drawing/2014/chart" uri="{C3380CC4-5D6E-409C-BE32-E72D297353CC}">
              <c16:uniqueId val="{00000001-3F72-4011-939B-5F0B847AEEE9}"/>
            </c:ext>
          </c:extLst>
        </c:ser>
        <c:ser>
          <c:idx val="2"/>
          <c:order val="2"/>
          <c:tx>
            <c:strRef>
              <c:f>'CO2 Graph (Scherer Retires)'!$D$2</c:f>
              <c:strCache>
                <c:ptCount val="1"/>
                <c:pt idx="0">
                  <c:v>Northside 3</c:v>
                </c:pt>
              </c:strCache>
            </c:strRef>
          </c:tx>
          <c:spPr>
            <a:solidFill>
              <a:schemeClr val="accent3"/>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Retires)'!$D$3:$D$22</c:f>
              <c:numCache>
                <c:formatCode>#,##0</c:formatCode>
                <c:ptCount val="20"/>
                <c:pt idx="0">
                  <c:v>1043.8094000000001</c:v>
                </c:pt>
                <c:pt idx="1">
                  <c:v>773.11500000000001</c:v>
                </c:pt>
                <c:pt idx="2">
                  <c:v>506.245</c:v>
                </c:pt>
                <c:pt idx="3">
                  <c:v>665.96159999999998</c:v>
                </c:pt>
                <c:pt idx="4">
                  <c:v>734.96</c:v>
                </c:pt>
                <c:pt idx="5">
                  <c:v>542.04819999999995</c:v>
                </c:pt>
                <c:pt idx="6">
                  <c:v>751.33690000000001</c:v>
                </c:pt>
                <c:pt idx="7">
                  <c:v>1160.5824</c:v>
                </c:pt>
                <c:pt idx="8">
                  <c:v>316.81270000000001</c:v>
                </c:pt>
                <c:pt idx="9">
                  <c:v>286.63200000000001</c:v>
                </c:pt>
                <c:pt idx="10">
                  <c:v>715.19899999999996</c:v>
                </c:pt>
                <c:pt idx="11">
                  <c:v>895.09900000000005</c:v>
                </c:pt>
                <c:pt idx="12">
                  <c:v>826.70399999999995</c:v>
                </c:pt>
                <c:pt idx="13">
                  <c:v>1203.3710000000001</c:v>
                </c:pt>
                <c:pt idx="14">
                  <c:v>1213.118657</c:v>
                </c:pt>
                <c:pt idx="15">
                  <c:v>1828.9079999999999</c:v>
                </c:pt>
                <c:pt idx="16">
                  <c:v>1494.4949999999999</c:v>
                </c:pt>
                <c:pt idx="17">
                  <c:v>1208.52</c:v>
                </c:pt>
                <c:pt idx="18">
                  <c:v>1102.2270000000001</c:v>
                </c:pt>
                <c:pt idx="19">
                  <c:v>1068.663</c:v>
                </c:pt>
              </c:numCache>
            </c:numRef>
          </c:val>
          <c:extLst>
            <c:ext xmlns:c16="http://schemas.microsoft.com/office/drawing/2014/chart" uri="{C3380CC4-5D6E-409C-BE32-E72D297353CC}">
              <c16:uniqueId val="{00000002-3F72-4011-939B-5F0B847AEEE9}"/>
            </c:ext>
          </c:extLst>
        </c:ser>
        <c:ser>
          <c:idx val="3"/>
          <c:order val="3"/>
          <c:tx>
            <c:strRef>
              <c:f>'CO2 Graph (Scherer Retires)'!$E$2</c:f>
              <c:strCache>
                <c:ptCount val="1"/>
                <c:pt idx="0">
                  <c:v>Brandy Branch CC</c:v>
                </c:pt>
              </c:strCache>
            </c:strRef>
          </c:tx>
          <c:spPr>
            <a:solidFill>
              <a:schemeClr val="accent4"/>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Retires)'!$E$3:$E$22</c:f>
              <c:numCache>
                <c:formatCode>#,##0</c:formatCode>
                <c:ptCount val="20"/>
                <c:pt idx="0">
                  <c:v>435.75149999999996</c:v>
                </c:pt>
                <c:pt idx="1">
                  <c:v>564.30500000000006</c:v>
                </c:pt>
                <c:pt idx="2">
                  <c:v>660.42399999999998</c:v>
                </c:pt>
                <c:pt idx="3">
                  <c:v>578.702</c:v>
                </c:pt>
                <c:pt idx="4">
                  <c:v>704.62599999999998</c:v>
                </c:pt>
                <c:pt idx="5">
                  <c:v>978.11570000000006</c:v>
                </c:pt>
                <c:pt idx="6">
                  <c:v>1371.9693000000002</c:v>
                </c:pt>
                <c:pt idx="7">
                  <c:v>1637.107</c:v>
                </c:pt>
                <c:pt idx="8">
                  <c:v>1385.1877999999999</c:v>
                </c:pt>
                <c:pt idx="9">
                  <c:v>1468.01</c:v>
                </c:pt>
                <c:pt idx="10">
                  <c:v>1636.248</c:v>
                </c:pt>
                <c:pt idx="11">
                  <c:v>1210.3620000000001</c:v>
                </c:pt>
                <c:pt idx="12">
                  <c:v>1628.008</c:v>
                </c:pt>
                <c:pt idx="13">
                  <c:v>1721.4450000000002</c:v>
                </c:pt>
                <c:pt idx="14">
                  <c:v>1459.405</c:v>
                </c:pt>
                <c:pt idx="15">
                  <c:v>1871.653</c:v>
                </c:pt>
                <c:pt idx="16">
                  <c:v>1817.2539999999999</c:v>
                </c:pt>
                <c:pt idx="17">
                  <c:v>1847.1990000000001</c:v>
                </c:pt>
                <c:pt idx="18">
                  <c:v>1753.7560000000001</c:v>
                </c:pt>
                <c:pt idx="19">
                  <c:v>1844.0450000000001</c:v>
                </c:pt>
              </c:numCache>
            </c:numRef>
          </c:val>
          <c:extLst>
            <c:ext xmlns:c16="http://schemas.microsoft.com/office/drawing/2014/chart" uri="{C3380CC4-5D6E-409C-BE32-E72D297353CC}">
              <c16:uniqueId val="{00000003-3F72-4011-939B-5F0B847AEEE9}"/>
            </c:ext>
          </c:extLst>
        </c:ser>
        <c:ser>
          <c:idx val="7"/>
          <c:order val="4"/>
          <c:tx>
            <c:strRef>
              <c:f>'CO2 Graph (Scherer Retires)'!$F$2</c:f>
              <c:strCache>
                <c:ptCount val="1"/>
                <c:pt idx="0">
                  <c:v>All CTs</c:v>
                </c:pt>
              </c:strCache>
            </c:strRef>
          </c:tx>
          <c:spPr>
            <a:solidFill>
              <a:schemeClr val="accent2"/>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Retires)'!$F$3:$F$22</c:f>
              <c:numCache>
                <c:formatCode>#,##0</c:formatCode>
                <c:ptCount val="20"/>
                <c:pt idx="0">
                  <c:v>118.19622813149348</c:v>
                </c:pt>
                <c:pt idx="1">
                  <c:v>94.690300000000008</c:v>
                </c:pt>
                <c:pt idx="2">
                  <c:v>95.866900000000001</c:v>
                </c:pt>
                <c:pt idx="3">
                  <c:v>56.337000000000003</c:v>
                </c:pt>
                <c:pt idx="4">
                  <c:v>90.910600000000002</c:v>
                </c:pt>
                <c:pt idx="5">
                  <c:v>116.44631185</c:v>
                </c:pt>
                <c:pt idx="6">
                  <c:v>187.80790140962131</c:v>
                </c:pt>
                <c:pt idx="7">
                  <c:v>182.56040000000002</c:v>
                </c:pt>
                <c:pt idx="8">
                  <c:v>101.35860000000001</c:v>
                </c:pt>
                <c:pt idx="9">
                  <c:v>84.98599999999999</c:v>
                </c:pt>
                <c:pt idx="10">
                  <c:v>142.089</c:v>
                </c:pt>
                <c:pt idx="11">
                  <c:v>274.91000000000003</c:v>
                </c:pt>
                <c:pt idx="12">
                  <c:v>242.52499999999998</c:v>
                </c:pt>
                <c:pt idx="13">
                  <c:v>393.62600000000003</c:v>
                </c:pt>
                <c:pt idx="14">
                  <c:v>521.98069999999996</c:v>
                </c:pt>
                <c:pt idx="15">
                  <c:v>410.50799999999998</c:v>
                </c:pt>
                <c:pt idx="16">
                  <c:v>447.51099999999997</c:v>
                </c:pt>
                <c:pt idx="17">
                  <c:v>248.524</c:v>
                </c:pt>
                <c:pt idx="18">
                  <c:v>197.524</c:v>
                </c:pt>
                <c:pt idx="19">
                  <c:v>178.02299999999997</c:v>
                </c:pt>
              </c:numCache>
            </c:numRef>
          </c:val>
          <c:extLst>
            <c:ext xmlns:c16="http://schemas.microsoft.com/office/drawing/2014/chart" uri="{C3380CC4-5D6E-409C-BE32-E72D297353CC}">
              <c16:uniqueId val="{00000004-3F72-4011-939B-5F0B847AEEE9}"/>
            </c:ext>
          </c:extLst>
        </c:ser>
        <c:ser>
          <c:idx val="4"/>
          <c:order val="5"/>
          <c:tx>
            <c:strRef>
              <c:f>'CO2 Graph (Scherer Retires)'!$G$2</c:f>
              <c:strCache>
                <c:ptCount val="1"/>
                <c:pt idx="0">
                  <c:v>SJRPP 1</c:v>
                </c:pt>
              </c:strCache>
            </c:strRef>
          </c:tx>
          <c:spPr>
            <a:solidFill>
              <a:schemeClr val="accent6"/>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Retires)'!$G$3:$G$22</c:f>
              <c:numCache>
                <c:formatCode>#,##0</c:formatCode>
                <c:ptCount val="20"/>
                <c:pt idx="0">
                  <c:v>3444.5525600000001</c:v>
                </c:pt>
                <c:pt idx="1">
                  <c:v>4106.6720000000005</c:v>
                </c:pt>
                <c:pt idx="2">
                  <c:v>4013.7224000000006</c:v>
                </c:pt>
                <c:pt idx="3">
                  <c:v>3866.6728000000003</c:v>
                </c:pt>
                <c:pt idx="4">
                  <c:v>3277.6848</c:v>
                </c:pt>
                <c:pt idx="5">
                  <c:v>4019.4291200000002</c:v>
                </c:pt>
                <c:pt idx="6">
                  <c:v>2844.6166400000002</c:v>
                </c:pt>
                <c:pt idx="7">
                  <c:v>2624.1655200000005</c:v>
                </c:pt>
                <c:pt idx="8">
                  <c:v>2612.8064800000002</c:v>
                </c:pt>
                <c:pt idx="9">
                  <c:v>3553.0291200000001</c:v>
                </c:pt>
                <c:pt idx="10">
                  <c:v>2166.9504000000002</c:v>
                </c:pt>
                <c:pt idx="11">
                  <c:v>2071.8772000000004</c:v>
                </c:pt>
                <c:pt idx="12">
                  <c:v>2261.0134400000002</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5-3F72-4011-939B-5F0B847AEEE9}"/>
            </c:ext>
          </c:extLst>
        </c:ser>
        <c:ser>
          <c:idx val="5"/>
          <c:order val="6"/>
          <c:tx>
            <c:strRef>
              <c:f>'CO2 Graph (Scherer Retires)'!$H$2</c:f>
              <c:strCache>
                <c:ptCount val="1"/>
                <c:pt idx="0">
                  <c:v>SJRPP 2</c:v>
                </c:pt>
              </c:strCache>
            </c:strRef>
          </c:tx>
          <c:spPr>
            <a:solidFill>
              <a:schemeClr val="accent6">
                <a:lumMod val="75000"/>
              </a:schemeClr>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Retires)'!$H$3:$H$22</c:f>
              <c:numCache>
                <c:formatCode>#,##0</c:formatCode>
                <c:ptCount val="20"/>
                <c:pt idx="0">
                  <c:v>4101.5676799999992</c:v>
                </c:pt>
                <c:pt idx="1">
                  <c:v>3963.5416</c:v>
                </c:pt>
                <c:pt idx="2">
                  <c:v>4261.7424000000001</c:v>
                </c:pt>
                <c:pt idx="3">
                  <c:v>3678.9224000000004</c:v>
                </c:pt>
                <c:pt idx="4">
                  <c:v>4044.2512000000006</c:v>
                </c:pt>
                <c:pt idx="5">
                  <c:v>3974.6995999999999</c:v>
                </c:pt>
                <c:pt idx="6">
                  <c:v>3219.3104000000003</c:v>
                </c:pt>
                <c:pt idx="7">
                  <c:v>2862.3125600000003</c:v>
                </c:pt>
                <c:pt idx="8">
                  <c:v>3224.7400000000002</c:v>
                </c:pt>
                <c:pt idx="9">
                  <c:v>2771.85304</c:v>
                </c:pt>
                <c:pt idx="10">
                  <c:v>2680.19544</c:v>
                </c:pt>
                <c:pt idx="11">
                  <c:v>2408.0078399999998</c:v>
                </c:pt>
                <c:pt idx="12">
                  <c:v>2417.5164</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6-3F72-4011-939B-5F0B847AEEE9}"/>
            </c:ext>
          </c:extLst>
        </c:ser>
        <c:ser>
          <c:idx val="6"/>
          <c:order val="7"/>
          <c:tx>
            <c:strRef>
              <c:f>'CO2 Graph (Scherer Retires)'!$I$2</c:f>
              <c:strCache>
                <c:ptCount val="1"/>
                <c:pt idx="0">
                  <c:v>Scherer 4</c:v>
                </c:pt>
              </c:strCache>
            </c:strRef>
          </c:tx>
          <c:spPr>
            <a:solidFill>
              <a:srgbClr val="CC0000"/>
            </a:solidFill>
            <a:ln>
              <a:noFill/>
            </a:ln>
            <a:effectLst/>
          </c:spPr>
          <c:invertIfNegative val="0"/>
          <c:cat>
            <c:numRef>
              <c:f>'CO2 Graph (Scherer Retires)'!$A$3:$A$22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'CO2 Graph (Scherer Retires)'!$I$3:$I$22</c:f>
              <c:numCache>
                <c:formatCode>#,##0</c:formatCode>
                <c:ptCount val="20"/>
                <c:pt idx="0">
                  <c:v>1405.7572</c:v>
                </c:pt>
                <c:pt idx="1">
                  <c:v>1439.6248000000001</c:v>
                </c:pt>
                <c:pt idx="2">
                  <c:v>1669.8415</c:v>
                </c:pt>
                <c:pt idx="3">
                  <c:v>1612.5229999999999</c:v>
                </c:pt>
                <c:pt idx="4">
                  <c:v>1613.4868999999999</c:v>
                </c:pt>
                <c:pt idx="5">
                  <c:v>1344.2396999999999</c:v>
                </c:pt>
                <c:pt idx="6">
                  <c:v>1488.5245</c:v>
                </c:pt>
                <c:pt idx="7">
                  <c:v>1362.4151000000002</c:v>
                </c:pt>
                <c:pt idx="8">
                  <c:v>1882.9069</c:v>
                </c:pt>
                <c:pt idx="9">
                  <c:v>1262.502</c:v>
                </c:pt>
                <c:pt idx="10">
                  <c:v>1542.7090000000001</c:v>
                </c:pt>
                <c:pt idx="11">
                  <c:v>1420.06</c:v>
                </c:pt>
                <c:pt idx="12">
                  <c:v>1314.9939999999999</c:v>
                </c:pt>
                <c:pt idx="13">
                  <c:v>1271.433</c:v>
                </c:pt>
                <c:pt idx="14">
                  <c:v>1505.473</c:v>
                </c:pt>
                <c:pt idx="15">
                  <c:v>852.40200000000004</c:v>
                </c:pt>
                <c:pt idx="16">
                  <c:v>1187.4680000000001</c:v>
                </c:pt>
                <c:pt idx="17">
                  <c:v>0</c:v>
                </c:pt>
                <c:pt idx="18">
                  <c:v>0</c:v>
                </c:pt>
                <c:pt idx="19">
                  <c:v>0</c:v>
                </c:pt>
              </c:numCache>
            </c:numRef>
          </c:val>
          <c:extLst>
            <c:ext xmlns:c16="http://schemas.microsoft.com/office/drawing/2014/chart" uri="{C3380CC4-5D6E-409C-BE32-E72D297353CC}">
              <c16:uniqueId val="{00000007-3F72-4011-939B-5F0B847AEEE9}"/>
            </c:ext>
          </c:extLst>
        </c:ser>
        <c:ser>
          <c:idx val="12"/>
          <c:order val="8"/>
          <c:tx>
            <c:strRef>
              <c:f>'CO2 Graph (Scherer Retires)'!$J$2</c:f>
              <c:strCache>
                <c:ptCount val="1"/>
                <c:pt idx="0">
                  <c:v>SoCo PPA</c:v>
                </c:pt>
              </c:strCache>
            </c:strRef>
          </c:tx>
          <c:spPr>
            <a:solidFill>
              <a:schemeClr val="accent1">
                <a:lumMod val="80000"/>
                <a:lumOff val="20000"/>
              </a:schemeClr>
            </a:solidFill>
            <a:ln>
              <a:noFill/>
            </a:ln>
            <a:effectLst/>
          </c:spPr>
          <c:invertIfNegative val="0"/>
          <c:val>
            <c:numRef>
              <c:f>'CO2 Graph (Scherer Retires)'!$J$3:$J$22</c:f>
              <c:numCache>
                <c:formatCode>#,##0</c:formatCode>
                <c:ptCount val="20"/>
                <c:pt idx="0">
                  <c:v>0</c:v>
                </c:pt>
                <c:pt idx="1">
                  <c:v>0</c:v>
                </c:pt>
                <c:pt idx="2">
                  <c:v>0</c:v>
                </c:pt>
                <c:pt idx="3">
                  <c:v>0</c:v>
                </c:pt>
                <c:pt idx="4">
                  <c:v>0</c:v>
                </c:pt>
                <c:pt idx="5">
                  <c:v>0</c:v>
                </c:pt>
              </c:numCache>
            </c:numRef>
          </c:val>
          <c:extLst>
            <c:ext xmlns:c16="http://schemas.microsoft.com/office/drawing/2014/chart" uri="{C3380CC4-5D6E-409C-BE32-E72D297353CC}">
              <c16:uniqueId val="{00000008-3F72-4011-939B-5F0B847AEEE9}"/>
            </c:ext>
          </c:extLst>
        </c:ser>
        <c:ser>
          <c:idx val="9"/>
          <c:order val="9"/>
          <c:tx>
            <c:strRef>
              <c:f>'CO2 Graph (Scherer Retires)'!$K$2</c:f>
              <c:strCache>
                <c:ptCount val="1"/>
                <c:pt idx="0">
                  <c:v>Vogtle 3 &amp; 4</c:v>
                </c:pt>
              </c:strCache>
            </c:strRef>
          </c:tx>
          <c:spPr>
            <a:solidFill>
              <a:srgbClr val="FF00FF"/>
            </a:solidFill>
            <a:ln>
              <a:noFill/>
            </a:ln>
            <a:effectLst/>
          </c:spPr>
          <c:invertIfNegative val="0"/>
          <c:val>
            <c:numRef>
              <c:f>'CO2 Graph (Scherer Retires)'!$K$3:$K$22</c:f>
              <c:numCache>
                <c:formatCode>General</c:formatCode>
                <c:ptCount val="20"/>
                <c:pt idx="16" formatCode="#,##0">
                  <c:v>0</c:v>
                </c:pt>
                <c:pt idx="17" formatCode="#,##0">
                  <c:v>0</c:v>
                </c:pt>
                <c:pt idx="18" formatCode="#,##0">
                  <c:v>0</c:v>
                </c:pt>
                <c:pt idx="19" formatCode="#,##0">
                  <c:v>0</c:v>
                </c:pt>
              </c:numCache>
            </c:numRef>
          </c:val>
          <c:extLst>
            <c:ext xmlns:c16="http://schemas.microsoft.com/office/drawing/2014/chart" uri="{C3380CC4-5D6E-409C-BE32-E72D297353CC}">
              <c16:uniqueId val="{00000009-3F72-4011-939B-5F0B847AEEE9}"/>
            </c:ext>
          </c:extLst>
        </c:ser>
        <c:ser>
          <c:idx val="10"/>
          <c:order val="10"/>
          <c:tx>
            <c:strRef>
              <c:f>'CO2 Graph (Scherer Retires)'!$L$2</c:f>
              <c:strCache>
                <c:ptCount val="1"/>
                <c:pt idx="0">
                  <c:v>5x50 Solar</c:v>
                </c:pt>
              </c:strCache>
            </c:strRef>
          </c:tx>
          <c:spPr>
            <a:solidFill>
              <a:srgbClr val="00FF00"/>
            </a:solidFill>
            <a:ln>
              <a:noFill/>
            </a:ln>
            <a:effectLst/>
          </c:spPr>
          <c:invertIfNegative val="0"/>
          <c:val>
            <c:numRef>
              <c:f>'CO2 Graph (Scherer Retires)'!$L$3:$L$22</c:f>
              <c:numCache>
                <c:formatCode>General</c:formatCode>
                <c:ptCount val="20"/>
                <c:pt idx="16" formatCode="#,##0">
                  <c:v>0</c:v>
                </c:pt>
                <c:pt idx="17" formatCode="#,##0">
                  <c:v>0</c:v>
                </c:pt>
                <c:pt idx="18" formatCode="#,##0">
                  <c:v>0</c:v>
                </c:pt>
                <c:pt idx="19" formatCode="#,##0">
                  <c:v>0</c:v>
                </c:pt>
              </c:numCache>
            </c:numRef>
          </c:val>
          <c:extLst>
            <c:ext xmlns:c16="http://schemas.microsoft.com/office/drawing/2014/chart" uri="{C3380CC4-5D6E-409C-BE32-E72D297353CC}">
              <c16:uniqueId val="{0000000A-3F72-4011-939B-5F0B847AEEE9}"/>
            </c:ext>
          </c:extLst>
        </c:ser>
        <c:ser>
          <c:idx val="11"/>
          <c:order val="11"/>
          <c:tx>
            <c:strRef>
              <c:f>'CO2 Graph (Scherer Retires)'!$M$2</c:f>
              <c:strCache>
                <c:ptCount val="1"/>
                <c:pt idx="0">
                  <c:v>PPA</c:v>
                </c:pt>
              </c:strCache>
            </c:strRef>
          </c:tx>
          <c:spPr>
            <a:solidFill>
              <a:srgbClr val="0000FF"/>
            </a:solidFill>
            <a:ln>
              <a:noFill/>
            </a:ln>
            <a:effectLst/>
          </c:spPr>
          <c:invertIfNegative val="0"/>
          <c:val>
            <c:numRef>
              <c:f>'CO2 Graph (Scherer Retires)'!$M$3:$M$22</c:f>
              <c:numCache>
                <c:formatCode>General</c:formatCode>
                <c:ptCount val="20"/>
                <c:pt idx="17" formatCode="#,##0">
                  <c:v>0</c:v>
                </c:pt>
                <c:pt idx="18" formatCode="#,##0">
                  <c:v>0</c:v>
                </c:pt>
                <c:pt idx="19" formatCode="#,##0">
                  <c:v>0</c:v>
                </c:pt>
              </c:numCache>
            </c:numRef>
          </c:val>
          <c:extLst>
            <c:ext xmlns:c16="http://schemas.microsoft.com/office/drawing/2014/chart" uri="{C3380CC4-5D6E-409C-BE32-E72D297353CC}">
              <c16:uniqueId val="{0000000B-3F72-4011-939B-5F0B847AEEE9}"/>
            </c:ext>
          </c:extLst>
        </c:ser>
        <c:dLbls>
          <c:showLegendKey val="0"/>
          <c:showVal val="0"/>
          <c:showCatName val="0"/>
          <c:showSerName val="0"/>
          <c:showPercent val="0"/>
          <c:showBubbleSize val="0"/>
        </c:dLbls>
        <c:gapWidth val="150"/>
        <c:overlap val="100"/>
        <c:axId val="841172144"/>
        <c:axId val="841172800"/>
      </c:barChart>
      <c:lineChart>
        <c:grouping val="standard"/>
        <c:varyColors val="0"/>
        <c:ser>
          <c:idx val="8"/>
          <c:order val="12"/>
          <c:tx>
            <c:strRef>
              <c:f>'CO2 Graph (Scherer Retires)'!$O$2</c:f>
              <c:strCache>
                <c:ptCount val="1"/>
                <c:pt idx="0">
                  <c:v>Net Energy</c:v>
                </c:pt>
              </c:strCache>
            </c:strRef>
          </c:tx>
          <c:spPr>
            <a:ln w="28575" cap="rnd">
              <a:solidFill>
                <a:schemeClr val="accent3">
                  <a:lumMod val="60000"/>
                </a:schemeClr>
              </a:solidFill>
              <a:round/>
            </a:ln>
            <a:effectLst/>
          </c:spPr>
          <c:marker>
            <c:symbol val="none"/>
          </c:marker>
          <c:dPt>
            <c:idx val="15"/>
            <c:marker>
              <c:symbol val="none"/>
            </c:marker>
            <c:bubble3D val="0"/>
            <c:spPr>
              <a:ln w="28575" cap="rnd">
                <a:solidFill>
                  <a:schemeClr val="accent3">
                    <a:lumMod val="60000"/>
                  </a:schemeClr>
                </a:solidFill>
                <a:prstDash val="sysDash"/>
                <a:round/>
              </a:ln>
              <a:effectLst/>
            </c:spPr>
            <c:extLst>
              <c:ext xmlns:c16="http://schemas.microsoft.com/office/drawing/2014/chart" uri="{C3380CC4-5D6E-409C-BE32-E72D297353CC}">
                <c16:uniqueId val="{0000000D-3F72-4011-939B-5F0B847AEEE9}"/>
              </c:ext>
            </c:extLst>
          </c:dPt>
          <c:dPt>
            <c:idx val="16"/>
            <c:marker>
              <c:symbol val="none"/>
            </c:marker>
            <c:bubble3D val="0"/>
            <c:spPr>
              <a:ln w="28575" cap="rnd">
                <a:solidFill>
                  <a:schemeClr val="accent3">
                    <a:lumMod val="60000"/>
                  </a:schemeClr>
                </a:solidFill>
                <a:prstDash val="sysDash"/>
                <a:round/>
              </a:ln>
              <a:effectLst/>
            </c:spPr>
            <c:extLst>
              <c:ext xmlns:c16="http://schemas.microsoft.com/office/drawing/2014/chart" uri="{C3380CC4-5D6E-409C-BE32-E72D297353CC}">
                <c16:uniqueId val="{0000000F-3F72-4011-939B-5F0B847AEEE9}"/>
              </c:ext>
            </c:extLst>
          </c:dPt>
          <c:dPt>
            <c:idx val="17"/>
            <c:marker>
              <c:symbol val="none"/>
            </c:marker>
            <c:bubble3D val="0"/>
            <c:spPr>
              <a:ln w="28575" cap="rnd">
                <a:solidFill>
                  <a:schemeClr val="accent3">
                    <a:lumMod val="60000"/>
                  </a:schemeClr>
                </a:solidFill>
                <a:prstDash val="sysDash"/>
                <a:round/>
              </a:ln>
              <a:effectLst/>
            </c:spPr>
            <c:extLst>
              <c:ext xmlns:c16="http://schemas.microsoft.com/office/drawing/2014/chart" uri="{C3380CC4-5D6E-409C-BE32-E72D297353CC}">
                <c16:uniqueId val="{00000011-3F72-4011-939B-5F0B847AEEE9}"/>
              </c:ext>
            </c:extLst>
          </c:dPt>
          <c:dPt>
            <c:idx val="18"/>
            <c:marker>
              <c:symbol val="none"/>
            </c:marker>
            <c:bubble3D val="0"/>
            <c:spPr>
              <a:ln w="28575" cap="rnd">
                <a:solidFill>
                  <a:schemeClr val="accent3">
                    <a:lumMod val="60000"/>
                  </a:schemeClr>
                </a:solidFill>
                <a:prstDash val="sysDash"/>
                <a:round/>
              </a:ln>
              <a:effectLst/>
            </c:spPr>
            <c:extLst>
              <c:ext xmlns:c16="http://schemas.microsoft.com/office/drawing/2014/chart" uri="{C3380CC4-5D6E-409C-BE32-E72D297353CC}">
                <c16:uniqueId val="{00000013-3F72-4011-939B-5F0B847AEEE9}"/>
              </c:ext>
            </c:extLst>
          </c:dPt>
          <c:dPt>
            <c:idx val="19"/>
            <c:marker>
              <c:symbol val="none"/>
            </c:marker>
            <c:bubble3D val="0"/>
            <c:spPr>
              <a:ln w="28575" cap="rnd">
                <a:solidFill>
                  <a:schemeClr val="accent3">
                    <a:lumMod val="60000"/>
                  </a:schemeClr>
                </a:solidFill>
                <a:prstDash val="sysDash"/>
                <a:round/>
              </a:ln>
              <a:effectLst/>
            </c:spPr>
            <c:extLst>
              <c:ext xmlns:c16="http://schemas.microsoft.com/office/drawing/2014/chart" uri="{C3380CC4-5D6E-409C-BE32-E72D297353CC}">
                <c16:uniqueId val="{00000015-3F72-4011-939B-5F0B847AEEE9}"/>
              </c:ext>
            </c:extLst>
          </c:dPt>
          <c:val>
            <c:numRef>
              <c:f>'CO2 Graph (Scherer Retires)'!$O$3:$O$22</c:f>
              <c:numCache>
                <c:formatCode>#,##0</c:formatCode>
                <c:ptCount val="20"/>
                <c:pt idx="0">
                  <c:v>13696</c:v>
                </c:pt>
                <c:pt idx="1">
                  <c:v>13811.192544140609</c:v>
                </c:pt>
                <c:pt idx="2">
                  <c:v>13853.827247844334</c:v>
                </c:pt>
                <c:pt idx="3">
                  <c:v>13530.920481499998</c:v>
                </c:pt>
                <c:pt idx="4">
                  <c:v>13154.754517665766</c:v>
                </c:pt>
                <c:pt idx="5">
                  <c:v>13845.664987540758</c:v>
                </c:pt>
                <c:pt idx="6">
                  <c:v>12980.158053561499</c:v>
                </c:pt>
                <c:pt idx="7">
                  <c:v>12411.281214471601</c:v>
                </c:pt>
                <c:pt idx="8">
                  <c:v>12285.874993510601</c:v>
                </c:pt>
                <c:pt idx="9">
                  <c:v>12656.1126947059</c:v>
                </c:pt>
                <c:pt idx="10">
                  <c:v>12867.819756574199</c:v>
                </c:pt>
                <c:pt idx="11">
                  <c:v>12936.9656102879</c:v>
                </c:pt>
                <c:pt idx="12">
                  <c:v>12672</c:v>
                </c:pt>
                <c:pt idx="13">
                  <c:v>12813</c:v>
                </c:pt>
                <c:pt idx="14">
                  <c:v>12797</c:v>
                </c:pt>
                <c:pt idx="15">
                  <c:v>12987</c:v>
                </c:pt>
                <c:pt idx="16">
                  <c:v>13064</c:v>
                </c:pt>
                <c:pt idx="17">
                  <c:v>13149</c:v>
                </c:pt>
                <c:pt idx="18">
                  <c:v>13263</c:v>
                </c:pt>
                <c:pt idx="19">
                  <c:v>13388</c:v>
                </c:pt>
              </c:numCache>
            </c:numRef>
          </c:val>
          <c:smooth val="0"/>
          <c:extLst>
            <c:ext xmlns:c16="http://schemas.microsoft.com/office/drawing/2014/chart" uri="{C3380CC4-5D6E-409C-BE32-E72D297353CC}">
              <c16:uniqueId val="{00000016-3F72-4011-939B-5F0B847AEEE9}"/>
            </c:ext>
          </c:extLst>
        </c:ser>
        <c:dLbls>
          <c:showLegendKey val="0"/>
          <c:showVal val="0"/>
          <c:showCatName val="0"/>
          <c:showSerName val="0"/>
          <c:showPercent val="0"/>
          <c:showBubbleSize val="0"/>
        </c:dLbls>
        <c:marker val="1"/>
        <c:smooth val="0"/>
        <c:axId val="677224136"/>
        <c:axId val="677221184"/>
      </c:lineChart>
      <c:catAx>
        <c:axId val="841172144"/>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Calendar Year</a:t>
                </a:r>
              </a:p>
            </c:rich>
          </c:tx>
          <c:layout>
            <c:manualLayout>
              <c:xMode val="edge"/>
              <c:yMode val="edge"/>
              <c:x val="0.43449074074074073"/>
              <c:y val="0.90677456984543603"/>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172800"/>
        <c:crosses val="autoZero"/>
        <c:auto val="1"/>
        <c:lblAlgn val="ctr"/>
        <c:lblOffset val="100"/>
        <c:noMultiLvlLbl val="0"/>
      </c:catAx>
      <c:valAx>
        <c:axId val="841172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dirty="0">
                    <a:solidFill>
                      <a:sysClr val="windowText" lastClr="000000"/>
                    </a:solidFill>
                  </a:rPr>
                  <a:t>CO</a:t>
                </a:r>
                <a:r>
                  <a:rPr lang="en-US" b="1" baseline="-25000" dirty="0">
                    <a:solidFill>
                      <a:sysClr val="windowText" lastClr="000000"/>
                    </a:solidFill>
                  </a:rPr>
                  <a:t>2</a:t>
                </a:r>
                <a:r>
                  <a:rPr lang="en-US" b="1" dirty="0">
                    <a:solidFill>
                      <a:sysClr val="windowText" lastClr="000000"/>
                    </a:solidFill>
                  </a:rPr>
                  <a:t> </a:t>
                </a:r>
                <a:r>
                  <a:rPr lang="en-US" b="1" dirty="0" smtClean="0">
                    <a:solidFill>
                      <a:sysClr val="windowText" lastClr="000000"/>
                    </a:solidFill>
                  </a:rPr>
                  <a:t>Emissions  </a:t>
                </a:r>
                <a:r>
                  <a:rPr lang="en-US" b="1" dirty="0">
                    <a:solidFill>
                      <a:sysClr val="windowText" lastClr="000000"/>
                    </a:solidFill>
                  </a:rPr>
                  <a:t>(</a:t>
                </a:r>
                <a:r>
                  <a:rPr lang="en-US" b="1" dirty="0" err="1">
                    <a:solidFill>
                      <a:sysClr val="windowText" lastClr="000000"/>
                    </a:solidFill>
                  </a:rPr>
                  <a:t>kTon</a:t>
                </a:r>
                <a:r>
                  <a:rPr lang="en-US" b="1" dirty="0">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172144"/>
        <c:crosses val="autoZero"/>
        <c:crossBetween val="between"/>
      </c:valAx>
      <c:valAx>
        <c:axId val="677221184"/>
        <c:scaling>
          <c:orientation val="minMax"/>
          <c:max val="14000"/>
          <c:min val="7000"/>
        </c:scaling>
        <c:delete val="0"/>
        <c:axPos val="r"/>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Net</a:t>
                </a:r>
                <a:r>
                  <a:rPr lang="en-US" b="1" baseline="0">
                    <a:solidFill>
                      <a:sysClr val="windowText" lastClr="000000"/>
                    </a:solidFill>
                  </a:rPr>
                  <a:t> Energy (GWH)</a:t>
                </a:r>
                <a:endParaRPr lang="en-US" b="1">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7224136"/>
        <c:crosses val="max"/>
        <c:crossBetween val="between"/>
      </c:valAx>
      <c:catAx>
        <c:axId val="677224136"/>
        <c:scaling>
          <c:orientation val="minMax"/>
        </c:scaling>
        <c:delete val="1"/>
        <c:axPos val="b"/>
        <c:majorTickMark val="out"/>
        <c:minorTickMark val="none"/>
        <c:tickLblPos val="nextTo"/>
        <c:crossAx val="6772211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4A026-EFC2-4E4E-AEB5-FEDB3FD9907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0A02EF0-F26D-4725-8980-D223D947872B}">
      <dgm:prSet phldrT="[Text]" custT="1"/>
      <dgm:spPr/>
      <dgm:t>
        <a:bodyPr/>
        <a:lstStyle/>
        <a:p>
          <a:pPr algn="ctr"/>
          <a:r>
            <a:rPr lang="en-US" sz="1400" b="1"/>
            <a:t>Phase 1</a:t>
          </a:r>
        </a:p>
      </dgm:t>
    </dgm:pt>
    <dgm:pt modelId="{63BBEF82-E746-4484-9287-5D2B5E71E6D1}" type="parTrans" cxnId="{150D305C-FF5E-481E-8975-30C35E9524A7}">
      <dgm:prSet/>
      <dgm:spPr/>
      <dgm:t>
        <a:bodyPr/>
        <a:lstStyle/>
        <a:p>
          <a:endParaRPr lang="en-US"/>
        </a:p>
      </dgm:t>
    </dgm:pt>
    <dgm:pt modelId="{913BB0A4-9DA0-4791-B367-7719150BA628}" type="sibTrans" cxnId="{150D305C-FF5E-481E-8975-30C35E9524A7}">
      <dgm:prSet/>
      <dgm:spPr/>
      <dgm:t>
        <a:bodyPr/>
        <a:lstStyle/>
        <a:p>
          <a:endParaRPr lang="en-US"/>
        </a:p>
      </dgm:t>
    </dgm:pt>
    <dgm:pt modelId="{D26AFA18-DA7F-445B-94CD-23DE6C065E63}">
      <dgm:prSet phldrT="[Text]" custT="1"/>
      <dgm:spPr/>
      <dgm:t>
        <a:bodyPr/>
        <a:lstStyle/>
        <a:p>
          <a:pPr algn="ctr">
            <a:buNone/>
          </a:pPr>
          <a:r>
            <a:rPr lang="en-US" sz="1400" dirty="0"/>
            <a:t>Technologies Literature and Industry Best Practices Review and Screening</a:t>
          </a:r>
        </a:p>
      </dgm:t>
    </dgm:pt>
    <dgm:pt modelId="{4C2C9028-523D-4E8B-86A8-ED4A89A9C95C}" type="parTrans" cxnId="{836D8F6C-2C37-4531-B3A4-6861D44235AF}">
      <dgm:prSet/>
      <dgm:spPr/>
      <dgm:t>
        <a:bodyPr/>
        <a:lstStyle/>
        <a:p>
          <a:endParaRPr lang="en-US"/>
        </a:p>
      </dgm:t>
    </dgm:pt>
    <dgm:pt modelId="{4732964C-BEF1-4D69-8421-2284E6127208}" type="sibTrans" cxnId="{836D8F6C-2C37-4531-B3A4-6861D44235AF}">
      <dgm:prSet/>
      <dgm:spPr/>
      <dgm:t>
        <a:bodyPr/>
        <a:lstStyle/>
        <a:p>
          <a:endParaRPr lang="en-US"/>
        </a:p>
      </dgm:t>
    </dgm:pt>
    <dgm:pt modelId="{D77B9013-098A-401C-A0CC-15E67A4F7506}">
      <dgm:prSet phldrT="[Text]" custT="1"/>
      <dgm:spPr>
        <a:solidFill>
          <a:schemeClr val="accent3"/>
        </a:solidFill>
      </dgm:spPr>
      <dgm: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2</a:t>
          </a:r>
        </a:p>
      </dgm:t>
    </dgm:pt>
    <dgm:pt modelId="{A882D007-2EAF-4A5F-9FF2-67EB2A15B4F8}" type="parTrans" cxnId="{D859B598-0EE2-4E4D-8E6B-3656DB7819EA}">
      <dgm:prSet/>
      <dgm:spPr/>
      <dgm:t>
        <a:bodyPr/>
        <a:lstStyle/>
        <a:p>
          <a:endParaRPr lang="en-US"/>
        </a:p>
      </dgm:t>
    </dgm:pt>
    <dgm:pt modelId="{5C411F6A-5BB1-4299-B6D3-9912A5177C79}" type="sibTrans" cxnId="{D859B598-0EE2-4E4D-8E6B-3656DB7819EA}">
      <dgm:prSet/>
      <dgm:spPr/>
      <dgm:t>
        <a:bodyPr/>
        <a:lstStyle/>
        <a:p>
          <a:endParaRPr lang="en-US"/>
        </a:p>
      </dgm:t>
    </dgm:pt>
    <dgm:pt modelId="{CF8EBEA6-9A1C-4AA5-9620-9278FC42D822}">
      <dgm:prSet phldrT="[Text]" custT="1"/>
      <dgm:spPr/>
      <dgm:t>
        <a:bodyPr/>
        <a:lstStyle/>
        <a:p>
          <a:pPr algn="ctr">
            <a:buNone/>
          </a:pPr>
          <a:r>
            <a:rPr lang="en-US" sz="1400"/>
            <a:t>Geographical Master Conceptual Plan</a:t>
          </a:r>
        </a:p>
      </dgm:t>
    </dgm:pt>
    <dgm:pt modelId="{1AF67F32-A0C0-4235-953F-7DE59CF6F9F9}" type="parTrans" cxnId="{B6C61228-8C00-4EA2-8FE4-98A65589E594}">
      <dgm:prSet/>
      <dgm:spPr/>
      <dgm:t>
        <a:bodyPr/>
        <a:lstStyle/>
        <a:p>
          <a:endParaRPr lang="en-US"/>
        </a:p>
      </dgm:t>
    </dgm:pt>
    <dgm:pt modelId="{45FBD387-C5F7-491A-B3B2-4E934D07A492}" type="sibTrans" cxnId="{B6C61228-8C00-4EA2-8FE4-98A65589E594}">
      <dgm:prSet/>
      <dgm:spPr/>
      <dgm:t>
        <a:bodyPr/>
        <a:lstStyle/>
        <a:p>
          <a:endParaRPr lang="en-US"/>
        </a:p>
      </dgm:t>
    </dgm:pt>
    <dgm:pt modelId="{15EA9858-06AD-4E64-8141-176D577A839B}">
      <dgm:prSet phldrT="[Text]" custT="1"/>
      <dgm:spPr>
        <a:solidFill>
          <a:schemeClr val="accent6">
            <a:lumMod val="60000"/>
            <a:lumOff val="40000"/>
          </a:schemeClr>
        </a:solidFill>
      </dgm:spPr>
      <dgm: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3</a:t>
          </a:r>
        </a:p>
      </dgm:t>
    </dgm:pt>
    <dgm:pt modelId="{A9759CB5-5BF2-48DD-9837-7BEE8CC9F383}" type="parTrans" cxnId="{91BE5D15-35CC-47A4-ADED-FDCCB991238E}">
      <dgm:prSet/>
      <dgm:spPr/>
      <dgm:t>
        <a:bodyPr/>
        <a:lstStyle/>
        <a:p>
          <a:endParaRPr lang="en-US"/>
        </a:p>
      </dgm:t>
    </dgm:pt>
    <dgm:pt modelId="{BAAD42B7-1306-40CC-B74A-4E37120A7D31}" type="sibTrans" cxnId="{91BE5D15-35CC-47A4-ADED-FDCCB991238E}">
      <dgm:prSet/>
      <dgm:spPr/>
      <dgm:t>
        <a:bodyPr/>
        <a:lstStyle/>
        <a:p>
          <a:endParaRPr lang="en-US"/>
        </a:p>
      </dgm:t>
    </dgm:pt>
    <dgm:pt modelId="{6DD5B262-F037-4FA3-B1F8-CD390056E31F}">
      <dgm:prSet phldrT="[Text]" custT="1"/>
      <dgm:spPr>
        <a:solidFill>
          <a:schemeClr val="accent5">
            <a:lumMod val="60000"/>
            <a:lumOff val="40000"/>
          </a:schemeClr>
        </a:solidFill>
      </dgm:spPr>
      <dgm: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4</a:t>
          </a:r>
        </a:p>
      </dgm:t>
    </dgm:pt>
    <dgm:pt modelId="{84795A52-AD87-4A4A-A9F1-59964EAA7264}" type="parTrans" cxnId="{68712313-A015-42DB-8AE9-CD357474040D}">
      <dgm:prSet/>
      <dgm:spPr/>
      <dgm:t>
        <a:bodyPr/>
        <a:lstStyle/>
        <a:p>
          <a:endParaRPr lang="en-US"/>
        </a:p>
      </dgm:t>
    </dgm:pt>
    <dgm:pt modelId="{9EA993B8-EDD4-4D36-906C-46EF7BD25197}" type="sibTrans" cxnId="{68712313-A015-42DB-8AE9-CD357474040D}">
      <dgm:prSet/>
      <dgm:spPr/>
      <dgm:t>
        <a:bodyPr/>
        <a:lstStyle/>
        <a:p>
          <a:endParaRPr lang="en-US"/>
        </a:p>
      </dgm:t>
    </dgm:pt>
    <dgm:pt modelId="{494DBC5B-C73D-402F-BA45-BAD208965975}">
      <dgm:prSet phldrT="[Text]" custT="1"/>
      <dgm:spPr/>
      <dgm:t>
        <a:bodyPr/>
        <a:lstStyle/>
        <a:p>
          <a:pPr algn="ctr">
            <a:buNone/>
          </a:pPr>
          <a:r>
            <a:rPr lang="en-US" sz="1400"/>
            <a:t>Potential Pilot </a:t>
          </a:r>
          <a:r>
            <a:rPr lang="en-US" sz="1400">
              <a:latin typeface="Arial"/>
            </a:rPr>
            <a:t>Testing</a:t>
          </a:r>
          <a:endParaRPr lang="en-US" sz="1400"/>
        </a:p>
      </dgm:t>
    </dgm:pt>
    <dgm:pt modelId="{0A05071B-3DF2-4146-A512-B08EFD3CBF19}" type="parTrans" cxnId="{EC7CD5FE-8BC1-4D52-8562-A8C01134F1F2}">
      <dgm:prSet/>
      <dgm:spPr/>
      <dgm:t>
        <a:bodyPr/>
        <a:lstStyle/>
        <a:p>
          <a:endParaRPr lang="en-US"/>
        </a:p>
      </dgm:t>
    </dgm:pt>
    <dgm:pt modelId="{1B0A277F-EA62-402A-AE8D-AE619E1EE3E3}" type="sibTrans" cxnId="{EC7CD5FE-8BC1-4D52-8562-A8C01134F1F2}">
      <dgm:prSet/>
      <dgm:spPr/>
      <dgm:t>
        <a:bodyPr/>
        <a:lstStyle/>
        <a:p>
          <a:endParaRPr lang="en-US"/>
        </a:p>
      </dgm:t>
    </dgm:pt>
    <dgm:pt modelId="{5882B7DD-AF6A-4AFD-941D-69E06F80DAE1}">
      <dgm:prSet phldrT="[Text]" custT="1"/>
      <dgm:spPr/>
      <dgm:t>
        <a:bodyPr/>
        <a:lstStyle/>
        <a:p>
          <a:pPr algn="ctr">
            <a:buNone/>
          </a:pPr>
          <a:r>
            <a:rPr lang="en-US" sz="1400"/>
            <a:t>Public Education</a:t>
          </a:r>
        </a:p>
      </dgm:t>
    </dgm:pt>
    <dgm:pt modelId="{811D9937-9F9E-4A15-8A05-9BA789958098}" type="parTrans" cxnId="{E0067F7F-DCE7-4BB8-B174-41A92A434903}">
      <dgm:prSet/>
      <dgm:spPr/>
      <dgm:t>
        <a:bodyPr/>
        <a:lstStyle/>
        <a:p>
          <a:endParaRPr lang="en-US"/>
        </a:p>
      </dgm:t>
    </dgm:pt>
    <dgm:pt modelId="{A21A7A91-61EE-4C39-BD4B-8DC2DFE8BAAF}" type="sibTrans" cxnId="{E0067F7F-DCE7-4BB8-B174-41A92A434903}">
      <dgm:prSet/>
      <dgm:spPr/>
      <dgm:t>
        <a:bodyPr/>
        <a:lstStyle/>
        <a:p>
          <a:endParaRPr lang="en-US"/>
        </a:p>
      </dgm:t>
    </dgm:pt>
    <dgm:pt modelId="{6167BAFE-9AF5-4A33-8315-2E99B0553138}" type="pres">
      <dgm:prSet presAssocID="{7C14A026-EFC2-4E4E-AEB5-FEDB3FD99078}" presName="linear" presStyleCnt="0">
        <dgm:presLayoutVars>
          <dgm:dir/>
          <dgm:animLvl val="lvl"/>
          <dgm:resizeHandles val="exact"/>
        </dgm:presLayoutVars>
      </dgm:prSet>
      <dgm:spPr/>
      <dgm:t>
        <a:bodyPr/>
        <a:lstStyle/>
        <a:p>
          <a:endParaRPr lang="en-US"/>
        </a:p>
      </dgm:t>
    </dgm:pt>
    <dgm:pt modelId="{10E025F8-FCEC-4DA7-8D16-FD53645E04C0}" type="pres">
      <dgm:prSet presAssocID="{B0A02EF0-F26D-4725-8980-D223D947872B}" presName="parentLin" presStyleCnt="0"/>
      <dgm:spPr/>
    </dgm:pt>
    <dgm:pt modelId="{3BD47CC5-B091-44B0-9D3D-362A504DF5C7}" type="pres">
      <dgm:prSet presAssocID="{B0A02EF0-F26D-4725-8980-D223D947872B}" presName="parentLeftMargin" presStyleLbl="node1" presStyleIdx="0" presStyleCnt="4"/>
      <dgm:spPr/>
      <dgm:t>
        <a:bodyPr/>
        <a:lstStyle/>
        <a:p>
          <a:endParaRPr lang="en-US"/>
        </a:p>
      </dgm:t>
    </dgm:pt>
    <dgm:pt modelId="{12CF9634-62C7-4E97-802A-35FC048D2EF4}" type="pres">
      <dgm:prSet presAssocID="{B0A02EF0-F26D-4725-8980-D223D947872B}" presName="parentText" presStyleLbl="node1" presStyleIdx="0" presStyleCnt="4" custLinFactX="6866" custLinFactNeighborX="100000">
        <dgm:presLayoutVars>
          <dgm:chMax val="0"/>
          <dgm:bulletEnabled val="1"/>
        </dgm:presLayoutVars>
      </dgm:prSet>
      <dgm:spPr/>
      <dgm:t>
        <a:bodyPr/>
        <a:lstStyle/>
        <a:p>
          <a:endParaRPr lang="en-US"/>
        </a:p>
      </dgm:t>
    </dgm:pt>
    <dgm:pt modelId="{C8D8332B-DEB0-49A9-A4DA-B9592776C50E}" type="pres">
      <dgm:prSet presAssocID="{B0A02EF0-F26D-4725-8980-D223D947872B}" presName="negativeSpace" presStyleCnt="0"/>
      <dgm:spPr/>
    </dgm:pt>
    <dgm:pt modelId="{1E9AF665-3ACC-4874-8AFE-3A67A7DAAF20}" type="pres">
      <dgm:prSet presAssocID="{B0A02EF0-F26D-4725-8980-D223D947872B}" presName="childText" presStyleLbl="conFgAcc1" presStyleIdx="0" presStyleCnt="4">
        <dgm:presLayoutVars>
          <dgm:bulletEnabled val="1"/>
        </dgm:presLayoutVars>
      </dgm:prSet>
      <dgm:spPr/>
      <dgm:t>
        <a:bodyPr/>
        <a:lstStyle/>
        <a:p>
          <a:endParaRPr lang="en-US"/>
        </a:p>
      </dgm:t>
    </dgm:pt>
    <dgm:pt modelId="{30159630-632F-40A6-BE45-F0933B51C952}" type="pres">
      <dgm:prSet presAssocID="{913BB0A4-9DA0-4791-B367-7719150BA628}" presName="spaceBetweenRectangles" presStyleCnt="0"/>
      <dgm:spPr/>
    </dgm:pt>
    <dgm:pt modelId="{85BB2E7A-42C8-489E-B21F-BE37536CC6E3}" type="pres">
      <dgm:prSet presAssocID="{D77B9013-098A-401C-A0CC-15E67A4F7506}" presName="parentLin" presStyleCnt="0"/>
      <dgm:spPr/>
    </dgm:pt>
    <dgm:pt modelId="{F8634ADD-CD46-4627-9069-029B4D17C81C}" type="pres">
      <dgm:prSet presAssocID="{D77B9013-098A-401C-A0CC-15E67A4F7506}" presName="parentLeftMargin" presStyleLbl="node1" presStyleIdx="0" presStyleCnt="4"/>
      <dgm:spPr/>
      <dgm:t>
        <a:bodyPr/>
        <a:lstStyle/>
        <a:p>
          <a:endParaRPr lang="en-US"/>
        </a:p>
      </dgm:t>
    </dgm:pt>
    <dgm:pt modelId="{055B5716-76F8-4063-9B55-5E5B72A95CBA}" type="pres">
      <dgm:prSet presAssocID="{D77B9013-098A-401C-A0CC-15E67A4F7506}" presName="parentText" presStyleLbl="node1" presStyleIdx="1" presStyleCnt="4" custLinFactX="6866" custLinFactNeighborX="100000">
        <dgm:presLayoutVars>
          <dgm:chMax val="0"/>
          <dgm:bulletEnabled val="1"/>
        </dgm:presLayoutVars>
      </dgm:prSet>
      <dgm:spPr/>
      <dgm:t>
        <a:bodyPr/>
        <a:lstStyle/>
        <a:p>
          <a:endParaRPr lang="en-US"/>
        </a:p>
      </dgm:t>
    </dgm:pt>
    <dgm:pt modelId="{8B5E3D2A-F230-46DB-B864-5C1C105AE675}" type="pres">
      <dgm:prSet presAssocID="{D77B9013-098A-401C-A0CC-15E67A4F7506}" presName="negativeSpace" presStyleCnt="0"/>
      <dgm:spPr/>
    </dgm:pt>
    <dgm:pt modelId="{582E4859-6381-4DA4-8848-C4EB2F88EFCD}" type="pres">
      <dgm:prSet presAssocID="{D77B9013-098A-401C-A0CC-15E67A4F7506}" presName="childText" presStyleLbl="conFgAcc1" presStyleIdx="1" presStyleCnt="4">
        <dgm:presLayoutVars>
          <dgm:bulletEnabled val="1"/>
        </dgm:presLayoutVars>
      </dgm:prSet>
      <dgm:spPr/>
      <dgm:t>
        <a:bodyPr/>
        <a:lstStyle/>
        <a:p>
          <a:endParaRPr lang="en-US"/>
        </a:p>
      </dgm:t>
    </dgm:pt>
    <dgm:pt modelId="{EEE3D69A-BA80-48C5-90FE-FFE0B4B013DA}" type="pres">
      <dgm:prSet presAssocID="{5C411F6A-5BB1-4299-B6D3-9912A5177C79}" presName="spaceBetweenRectangles" presStyleCnt="0"/>
      <dgm:spPr/>
    </dgm:pt>
    <dgm:pt modelId="{81FD7866-F900-4918-8303-2335D92F8E94}" type="pres">
      <dgm:prSet presAssocID="{15EA9858-06AD-4E64-8141-176D577A839B}" presName="parentLin" presStyleCnt="0"/>
      <dgm:spPr/>
    </dgm:pt>
    <dgm:pt modelId="{18B41063-347A-4FDE-AA0E-D1CF1238465E}" type="pres">
      <dgm:prSet presAssocID="{15EA9858-06AD-4E64-8141-176D577A839B}" presName="parentLeftMargin" presStyleLbl="node1" presStyleIdx="1" presStyleCnt="4"/>
      <dgm:spPr/>
      <dgm:t>
        <a:bodyPr/>
        <a:lstStyle/>
        <a:p>
          <a:endParaRPr lang="en-US"/>
        </a:p>
      </dgm:t>
    </dgm:pt>
    <dgm:pt modelId="{F88C359C-8CA2-4200-B0FF-6E1890BADF63}" type="pres">
      <dgm:prSet presAssocID="{15EA9858-06AD-4E64-8141-176D577A839B}" presName="parentText" presStyleLbl="node1" presStyleIdx="2" presStyleCnt="4" custLinFactX="6866" custLinFactNeighborX="100000">
        <dgm:presLayoutVars>
          <dgm:chMax val="0"/>
          <dgm:bulletEnabled val="1"/>
        </dgm:presLayoutVars>
      </dgm:prSet>
      <dgm:spPr/>
      <dgm:t>
        <a:bodyPr/>
        <a:lstStyle/>
        <a:p>
          <a:endParaRPr lang="en-US"/>
        </a:p>
      </dgm:t>
    </dgm:pt>
    <dgm:pt modelId="{3A9CEFF3-A69D-474B-88ED-CD05D6444B29}" type="pres">
      <dgm:prSet presAssocID="{15EA9858-06AD-4E64-8141-176D577A839B}" presName="negativeSpace" presStyleCnt="0"/>
      <dgm:spPr/>
    </dgm:pt>
    <dgm:pt modelId="{99FB4A04-51B8-4F27-9BC5-01C24F6934C8}" type="pres">
      <dgm:prSet presAssocID="{15EA9858-06AD-4E64-8141-176D577A839B}" presName="childText" presStyleLbl="conFgAcc1" presStyleIdx="2" presStyleCnt="4">
        <dgm:presLayoutVars>
          <dgm:bulletEnabled val="1"/>
        </dgm:presLayoutVars>
      </dgm:prSet>
      <dgm:spPr/>
      <dgm:t>
        <a:bodyPr/>
        <a:lstStyle/>
        <a:p>
          <a:endParaRPr lang="en-US"/>
        </a:p>
      </dgm:t>
    </dgm:pt>
    <dgm:pt modelId="{47958C37-4949-44F2-B85C-013FA399E7BC}" type="pres">
      <dgm:prSet presAssocID="{BAAD42B7-1306-40CC-B74A-4E37120A7D31}" presName="spaceBetweenRectangles" presStyleCnt="0"/>
      <dgm:spPr/>
    </dgm:pt>
    <dgm:pt modelId="{5A8ECBBA-51EB-452D-907A-D50979636F1A}" type="pres">
      <dgm:prSet presAssocID="{6DD5B262-F037-4FA3-B1F8-CD390056E31F}" presName="parentLin" presStyleCnt="0"/>
      <dgm:spPr/>
    </dgm:pt>
    <dgm:pt modelId="{3D335B29-3630-4AFC-AE6F-393212076102}" type="pres">
      <dgm:prSet presAssocID="{6DD5B262-F037-4FA3-B1F8-CD390056E31F}" presName="parentLeftMargin" presStyleLbl="node1" presStyleIdx="2" presStyleCnt="4"/>
      <dgm:spPr/>
      <dgm:t>
        <a:bodyPr/>
        <a:lstStyle/>
        <a:p>
          <a:endParaRPr lang="en-US"/>
        </a:p>
      </dgm:t>
    </dgm:pt>
    <dgm:pt modelId="{84CBEE61-7251-4136-B425-407FBCF5EAFE}" type="pres">
      <dgm:prSet presAssocID="{6DD5B262-F037-4FA3-B1F8-CD390056E31F}" presName="parentText" presStyleLbl="node1" presStyleIdx="3" presStyleCnt="4" custLinFactX="6866" custLinFactNeighborX="100000">
        <dgm:presLayoutVars>
          <dgm:chMax val="0"/>
          <dgm:bulletEnabled val="1"/>
        </dgm:presLayoutVars>
      </dgm:prSet>
      <dgm:spPr/>
      <dgm:t>
        <a:bodyPr/>
        <a:lstStyle/>
        <a:p>
          <a:endParaRPr lang="en-US"/>
        </a:p>
      </dgm:t>
    </dgm:pt>
    <dgm:pt modelId="{20761C89-78ED-4164-9E86-4CD96E6B61D3}" type="pres">
      <dgm:prSet presAssocID="{6DD5B262-F037-4FA3-B1F8-CD390056E31F}" presName="negativeSpace" presStyleCnt="0"/>
      <dgm:spPr/>
    </dgm:pt>
    <dgm:pt modelId="{898B45F1-432B-45BD-83C3-2BAF7696C8C3}" type="pres">
      <dgm:prSet presAssocID="{6DD5B262-F037-4FA3-B1F8-CD390056E31F}" presName="childText" presStyleLbl="conFgAcc1" presStyleIdx="3" presStyleCnt="4">
        <dgm:presLayoutVars>
          <dgm:bulletEnabled val="1"/>
        </dgm:presLayoutVars>
      </dgm:prSet>
      <dgm:spPr/>
      <dgm:t>
        <a:bodyPr/>
        <a:lstStyle/>
        <a:p>
          <a:endParaRPr lang="en-US"/>
        </a:p>
      </dgm:t>
    </dgm:pt>
  </dgm:ptLst>
  <dgm:cxnLst>
    <dgm:cxn modelId="{109A93F3-94C2-4CF8-B98A-AFE9CC5F9CF2}" type="presOf" srcId="{7C14A026-EFC2-4E4E-AEB5-FEDB3FD99078}" destId="{6167BAFE-9AF5-4A33-8315-2E99B0553138}" srcOrd="0" destOrd="0" presId="urn:microsoft.com/office/officeart/2005/8/layout/list1"/>
    <dgm:cxn modelId="{CE2914CE-BB8D-4B48-8674-70B63EFB4AE3}" type="presOf" srcId="{B0A02EF0-F26D-4725-8980-D223D947872B}" destId="{3BD47CC5-B091-44B0-9D3D-362A504DF5C7}" srcOrd="0" destOrd="0" presId="urn:microsoft.com/office/officeart/2005/8/layout/list1"/>
    <dgm:cxn modelId="{150D305C-FF5E-481E-8975-30C35E9524A7}" srcId="{7C14A026-EFC2-4E4E-AEB5-FEDB3FD99078}" destId="{B0A02EF0-F26D-4725-8980-D223D947872B}" srcOrd="0" destOrd="0" parTransId="{63BBEF82-E746-4484-9287-5D2B5E71E6D1}" sibTransId="{913BB0A4-9DA0-4791-B367-7719150BA628}"/>
    <dgm:cxn modelId="{91BE5D15-35CC-47A4-ADED-FDCCB991238E}" srcId="{7C14A026-EFC2-4E4E-AEB5-FEDB3FD99078}" destId="{15EA9858-06AD-4E64-8141-176D577A839B}" srcOrd="2" destOrd="0" parTransId="{A9759CB5-5BF2-48DD-9837-7BEE8CC9F383}" sibTransId="{BAAD42B7-1306-40CC-B74A-4E37120A7D31}"/>
    <dgm:cxn modelId="{68712313-A015-42DB-8AE9-CD357474040D}" srcId="{7C14A026-EFC2-4E4E-AEB5-FEDB3FD99078}" destId="{6DD5B262-F037-4FA3-B1F8-CD390056E31F}" srcOrd="3" destOrd="0" parTransId="{84795A52-AD87-4A4A-A9F1-59964EAA7264}" sibTransId="{9EA993B8-EDD4-4D36-906C-46EF7BD25197}"/>
    <dgm:cxn modelId="{4BECC840-44C1-4EC1-B64C-F11199C2CCD9}" type="presOf" srcId="{D77B9013-098A-401C-A0CC-15E67A4F7506}" destId="{055B5716-76F8-4063-9B55-5E5B72A95CBA}" srcOrd="1" destOrd="0" presId="urn:microsoft.com/office/officeart/2005/8/layout/list1"/>
    <dgm:cxn modelId="{91BDCA6C-510D-4DB3-A410-9227C5503C49}" type="presOf" srcId="{D26AFA18-DA7F-445B-94CD-23DE6C065E63}" destId="{1E9AF665-3ACC-4874-8AFE-3A67A7DAAF20}" srcOrd="0" destOrd="0" presId="urn:microsoft.com/office/officeart/2005/8/layout/list1"/>
    <dgm:cxn modelId="{4A1328CC-D0AC-44B3-B461-284D1591A5CC}" type="presOf" srcId="{6DD5B262-F037-4FA3-B1F8-CD390056E31F}" destId="{84CBEE61-7251-4136-B425-407FBCF5EAFE}" srcOrd="1" destOrd="0" presId="urn:microsoft.com/office/officeart/2005/8/layout/list1"/>
    <dgm:cxn modelId="{F4F2B864-19C4-4173-A37C-2FB0E5EEF4FF}" type="presOf" srcId="{15EA9858-06AD-4E64-8141-176D577A839B}" destId="{18B41063-347A-4FDE-AA0E-D1CF1238465E}" srcOrd="0" destOrd="0" presId="urn:microsoft.com/office/officeart/2005/8/layout/list1"/>
    <dgm:cxn modelId="{C39519C0-D647-4426-9FF0-0FB670DDC95D}" type="presOf" srcId="{B0A02EF0-F26D-4725-8980-D223D947872B}" destId="{12CF9634-62C7-4E97-802A-35FC048D2EF4}" srcOrd="1" destOrd="0" presId="urn:microsoft.com/office/officeart/2005/8/layout/list1"/>
    <dgm:cxn modelId="{B6C61228-8C00-4EA2-8FE4-98A65589E594}" srcId="{D77B9013-098A-401C-A0CC-15E67A4F7506}" destId="{CF8EBEA6-9A1C-4AA5-9620-9278FC42D822}" srcOrd="0" destOrd="0" parTransId="{1AF67F32-A0C0-4235-953F-7DE59CF6F9F9}" sibTransId="{45FBD387-C5F7-491A-B3B2-4E934D07A492}"/>
    <dgm:cxn modelId="{722B39D9-7AE1-4206-BC61-18C19B4CE496}" type="presOf" srcId="{D77B9013-098A-401C-A0CC-15E67A4F7506}" destId="{F8634ADD-CD46-4627-9069-029B4D17C81C}" srcOrd="0" destOrd="0" presId="urn:microsoft.com/office/officeart/2005/8/layout/list1"/>
    <dgm:cxn modelId="{596C8CB0-639B-40AB-A8E9-F101128FBCB0}" type="presOf" srcId="{6DD5B262-F037-4FA3-B1F8-CD390056E31F}" destId="{3D335B29-3630-4AFC-AE6F-393212076102}" srcOrd="0" destOrd="0" presId="urn:microsoft.com/office/officeart/2005/8/layout/list1"/>
    <dgm:cxn modelId="{EC7CD5FE-8BC1-4D52-8562-A8C01134F1F2}" srcId="{15EA9858-06AD-4E64-8141-176D577A839B}" destId="{494DBC5B-C73D-402F-BA45-BAD208965975}" srcOrd="0" destOrd="0" parTransId="{0A05071B-3DF2-4146-A512-B08EFD3CBF19}" sibTransId="{1B0A277F-EA62-402A-AE8D-AE619E1EE3E3}"/>
    <dgm:cxn modelId="{D88B63AB-EA09-404D-A64D-56ACB889F77B}" type="presOf" srcId="{494DBC5B-C73D-402F-BA45-BAD208965975}" destId="{99FB4A04-51B8-4F27-9BC5-01C24F6934C8}" srcOrd="0" destOrd="0" presId="urn:microsoft.com/office/officeart/2005/8/layout/list1"/>
    <dgm:cxn modelId="{836D8F6C-2C37-4531-B3A4-6861D44235AF}" srcId="{B0A02EF0-F26D-4725-8980-D223D947872B}" destId="{D26AFA18-DA7F-445B-94CD-23DE6C065E63}" srcOrd="0" destOrd="0" parTransId="{4C2C9028-523D-4E8B-86A8-ED4A89A9C95C}" sibTransId="{4732964C-BEF1-4D69-8421-2284E6127208}"/>
    <dgm:cxn modelId="{BC66A734-DF49-450D-8E71-91C77230938D}" type="presOf" srcId="{15EA9858-06AD-4E64-8141-176D577A839B}" destId="{F88C359C-8CA2-4200-B0FF-6E1890BADF63}" srcOrd="1" destOrd="0" presId="urn:microsoft.com/office/officeart/2005/8/layout/list1"/>
    <dgm:cxn modelId="{24D9BFFE-1566-4C85-A847-D83E8DA13B79}" type="presOf" srcId="{CF8EBEA6-9A1C-4AA5-9620-9278FC42D822}" destId="{582E4859-6381-4DA4-8848-C4EB2F88EFCD}" srcOrd="0" destOrd="0" presId="urn:microsoft.com/office/officeart/2005/8/layout/list1"/>
    <dgm:cxn modelId="{10B70476-D41D-4D60-8ED0-1E50B45785DD}" type="presOf" srcId="{5882B7DD-AF6A-4AFD-941D-69E06F80DAE1}" destId="{898B45F1-432B-45BD-83C3-2BAF7696C8C3}" srcOrd="0" destOrd="0" presId="urn:microsoft.com/office/officeart/2005/8/layout/list1"/>
    <dgm:cxn modelId="{E0067F7F-DCE7-4BB8-B174-41A92A434903}" srcId="{6DD5B262-F037-4FA3-B1F8-CD390056E31F}" destId="{5882B7DD-AF6A-4AFD-941D-69E06F80DAE1}" srcOrd="0" destOrd="0" parTransId="{811D9937-9F9E-4A15-8A05-9BA789958098}" sibTransId="{A21A7A91-61EE-4C39-BD4B-8DC2DFE8BAAF}"/>
    <dgm:cxn modelId="{D859B598-0EE2-4E4D-8E6B-3656DB7819EA}" srcId="{7C14A026-EFC2-4E4E-AEB5-FEDB3FD99078}" destId="{D77B9013-098A-401C-A0CC-15E67A4F7506}" srcOrd="1" destOrd="0" parTransId="{A882D007-2EAF-4A5F-9FF2-67EB2A15B4F8}" sibTransId="{5C411F6A-5BB1-4299-B6D3-9912A5177C79}"/>
    <dgm:cxn modelId="{1F5A202E-63DE-4B02-B392-E50D5DD13B68}" type="presParOf" srcId="{6167BAFE-9AF5-4A33-8315-2E99B0553138}" destId="{10E025F8-FCEC-4DA7-8D16-FD53645E04C0}" srcOrd="0" destOrd="0" presId="urn:microsoft.com/office/officeart/2005/8/layout/list1"/>
    <dgm:cxn modelId="{20E4869E-5DCD-4ADA-9516-D90791F20DFD}" type="presParOf" srcId="{10E025F8-FCEC-4DA7-8D16-FD53645E04C0}" destId="{3BD47CC5-B091-44B0-9D3D-362A504DF5C7}" srcOrd="0" destOrd="0" presId="urn:microsoft.com/office/officeart/2005/8/layout/list1"/>
    <dgm:cxn modelId="{3ACEC285-208D-4941-A4B3-FFB83B1834D6}" type="presParOf" srcId="{10E025F8-FCEC-4DA7-8D16-FD53645E04C0}" destId="{12CF9634-62C7-4E97-802A-35FC048D2EF4}" srcOrd="1" destOrd="0" presId="urn:microsoft.com/office/officeart/2005/8/layout/list1"/>
    <dgm:cxn modelId="{CB57675A-7C01-4AD7-BB09-955D503313C4}" type="presParOf" srcId="{6167BAFE-9AF5-4A33-8315-2E99B0553138}" destId="{C8D8332B-DEB0-49A9-A4DA-B9592776C50E}" srcOrd="1" destOrd="0" presId="urn:microsoft.com/office/officeart/2005/8/layout/list1"/>
    <dgm:cxn modelId="{244E5F30-182A-4E3D-AC23-D61C920637EC}" type="presParOf" srcId="{6167BAFE-9AF5-4A33-8315-2E99B0553138}" destId="{1E9AF665-3ACC-4874-8AFE-3A67A7DAAF20}" srcOrd="2" destOrd="0" presId="urn:microsoft.com/office/officeart/2005/8/layout/list1"/>
    <dgm:cxn modelId="{B5CAA17C-6D58-48B8-B60A-A3DA4E5118DF}" type="presParOf" srcId="{6167BAFE-9AF5-4A33-8315-2E99B0553138}" destId="{30159630-632F-40A6-BE45-F0933B51C952}" srcOrd="3" destOrd="0" presId="urn:microsoft.com/office/officeart/2005/8/layout/list1"/>
    <dgm:cxn modelId="{A4066F2E-1593-4D10-A5EA-1E9F15D71F0B}" type="presParOf" srcId="{6167BAFE-9AF5-4A33-8315-2E99B0553138}" destId="{85BB2E7A-42C8-489E-B21F-BE37536CC6E3}" srcOrd="4" destOrd="0" presId="urn:microsoft.com/office/officeart/2005/8/layout/list1"/>
    <dgm:cxn modelId="{CFDE8E4F-98B0-43F9-8894-53132FF49AB5}" type="presParOf" srcId="{85BB2E7A-42C8-489E-B21F-BE37536CC6E3}" destId="{F8634ADD-CD46-4627-9069-029B4D17C81C}" srcOrd="0" destOrd="0" presId="urn:microsoft.com/office/officeart/2005/8/layout/list1"/>
    <dgm:cxn modelId="{A576D5B2-5026-4BD3-A65D-194A1989F7C6}" type="presParOf" srcId="{85BB2E7A-42C8-489E-B21F-BE37536CC6E3}" destId="{055B5716-76F8-4063-9B55-5E5B72A95CBA}" srcOrd="1" destOrd="0" presId="urn:microsoft.com/office/officeart/2005/8/layout/list1"/>
    <dgm:cxn modelId="{EB7BC1FB-3AA7-45D0-9A37-2BC4220719C6}" type="presParOf" srcId="{6167BAFE-9AF5-4A33-8315-2E99B0553138}" destId="{8B5E3D2A-F230-46DB-B864-5C1C105AE675}" srcOrd="5" destOrd="0" presId="urn:microsoft.com/office/officeart/2005/8/layout/list1"/>
    <dgm:cxn modelId="{87449B0A-3A3E-4C71-96F6-DC45AD2CF319}" type="presParOf" srcId="{6167BAFE-9AF5-4A33-8315-2E99B0553138}" destId="{582E4859-6381-4DA4-8848-C4EB2F88EFCD}" srcOrd="6" destOrd="0" presId="urn:microsoft.com/office/officeart/2005/8/layout/list1"/>
    <dgm:cxn modelId="{A5953680-B1CE-4018-9C6B-6D4E44854F1C}" type="presParOf" srcId="{6167BAFE-9AF5-4A33-8315-2E99B0553138}" destId="{EEE3D69A-BA80-48C5-90FE-FFE0B4B013DA}" srcOrd="7" destOrd="0" presId="urn:microsoft.com/office/officeart/2005/8/layout/list1"/>
    <dgm:cxn modelId="{94E874B5-BAD5-4F0E-810B-8A694DA8CDEE}" type="presParOf" srcId="{6167BAFE-9AF5-4A33-8315-2E99B0553138}" destId="{81FD7866-F900-4918-8303-2335D92F8E94}" srcOrd="8" destOrd="0" presId="urn:microsoft.com/office/officeart/2005/8/layout/list1"/>
    <dgm:cxn modelId="{6613BD8A-11A5-49D5-A371-9D1BC727A697}" type="presParOf" srcId="{81FD7866-F900-4918-8303-2335D92F8E94}" destId="{18B41063-347A-4FDE-AA0E-D1CF1238465E}" srcOrd="0" destOrd="0" presId="urn:microsoft.com/office/officeart/2005/8/layout/list1"/>
    <dgm:cxn modelId="{CB6FBDCE-528A-4D20-861D-B355A46CEB6C}" type="presParOf" srcId="{81FD7866-F900-4918-8303-2335D92F8E94}" destId="{F88C359C-8CA2-4200-B0FF-6E1890BADF63}" srcOrd="1" destOrd="0" presId="urn:microsoft.com/office/officeart/2005/8/layout/list1"/>
    <dgm:cxn modelId="{070478F6-03D3-41DE-BBCC-3130B7A022BB}" type="presParOf" srcId="{6167BAFE-9AF5-4A33-8315-2E99B0553138}" destId="{3A9CEFF3-A69D-474B-88ED-CD05D6444B29}" srcOrd="9" destOrd="0" presId="urn:microsoft.com/office/officeart/2005/8/layout/list1"/>
    <dgm:cxn modelId="{27B473C4-F464-43BE-9072-FE61BC9E6F6D}" type="presParOf" srcId="{6167BAFE-9AF5-4A33-8315-2E99B0553138}" destId="{99FB4A04-51B8-4F27-9BC5-01C24F6934C8}" srcOrd="10" destOrd="0" presId="urn:microsoft.com/office/officeart/2005/8/layout/list1"/>
    <dgm:cxn modelId="{3BE46755-FA7E-4B7D-B1E0-39D77B574F65}" type="presParOf" srcId="{6167BAFE-9AF5-4A33-8315-2E99B0553138}" destId="{47958C37-4949-44F2-B85C-013FA399E7BC}" srcOrd="11" destOrd="0" presId="urn:microsoft.com/office/officeart/2005/8/layout/list1"/>
    <dgm:cxn modelId="{7B42699D-F698-414F-BD74-C383C57DC158}" type="presParOf" srcId="{6167BAFE-9AF5-4A33-8315-2E99B0553138}" destId="{5A8ECBBA-51EB-452D-907A-D50979636F1A}" srcOrd="12" destOrd="0" presId="urn:microsoft.com/office/officeart/2005/8/layout/list1"/>
    <dgm:cxn modelId="{4691BD21-63D8-47A1-ADDE-FA9D8AF0B9D6}" type="presParOf" srcId="{5A8ECBBA-51EB-452D-907A-D50979636F1A}" destId="{3D335B29-3630-4AFC-AE6F-393212076102}" srcOrd="0" destOrd="0" presId="urn:microsoft.com/office/officeart/2005/8/layout/list1"/>
    <dgm:cxn modelId="{3DA5396B-CAF7-4877-904A-0C8AEA924157}" type="presParOf" srcId="{5A8ECBBA-51EB-452D-907A-D50979636F1A}" destId="{84CBEE61-7251-4136-B425-407FBCF5EAFE}" srcOrd="1" destOrd="0" presId="urn:microsoft.com/office/officeart/2005/8/layout/list1"/>
    <dgm:cxn modelId="{CFE6413D-176F-41ED-A5D7-68ECA69640CC}" type="presParOf" srcId="{6167BAFE-9AF5-4A33-8315-2E99B0553138}" destId="{20761C89-78ED-4164-9E86-4CD96E6B61D3}" srcOrd="13" destOrd="0" presId="urn:microsoft.com/office/officeart/2005/8/layout/list1"/>
    <dgm:cxn modelId="{0BEAC075-FF40-4B53-8249-FA18A4762DBD}" type="presParOf" srcId="{6167BAFE-9AF5-4A33-8315-2E99B0553138}" destId="{898B45F1-432B-45BD-83C3-2BAF7696C8C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398BB3-0E22-4D8C-BA4D-55D690EA9153}"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81F24066-B4B1-49D2-8317-9CBD4E4371EC}">
      <dgm:prSet phldrT="[Text]"/>
      <dgm:spPr/>
      <dgm:t>
        <a:bodyPr/>
        <a:lstStyle/>
        <a:p>
          <a:r>
            <a:rPr lang="en-US">
              <a:solidFill>
                <a:schemeClr val="bg1"/>
              </a:solidFill>
            </a:rPr>
            <a:t>.</a:t>
          </a:r>
        </a:p>
      </dgm:t>
    </dgm:pt>
    <dgm:pt modelId="{B9924106-C52D-45BC-B746-4E2BBC24EB38}" type="parTrans" cxnId="{A9C21C6A-895A-4620-B37F-86724BC70584}">
      <dgm:prSet/>
      <dgm:spPr/>
      <dgm:t>
        <a:bodyPr/>
        <a:lstStyle/>
        <a:p>
          <a:endParaRPr lang="en-US"/>
        </a:p>
      </dgm:t>
    </dgm:pt>
    <dgm:pt modelId="{244CA46E-4F4B-4FB7-820E-ECFD0B46B8BB}" type="sibTrans" cxnId="{A9C21C6A-895A-4620-B37F-86724BC70584}">
      <dgm:prSet/>
      <dgm:spPr/>
      <dgm:t>
        <a:bodyPr/>
        <a:lstStyle/>
        <a:p>
          <a:endParaRPr lang="en-US"/>
        </a:p>
      </dgm:t>
    </dgm:pt>
    <dgm:pt modelId="{716939A3-8F6D-4E9D-B3D1-47F9B3126D73}">
      <dgm:prSet phldrT="[Text]"/>
      <dgm:spPr/>
      <dgm:t>
        <a:bodyPr/>
        <a:lstStyle/>
        <a:p>
          <a:r>
            <a:rPr lang="en-US">
              <a:solidFill>
                <a:schemeClr val="bg1"/>
              </a:solidFill>
            </a:rPr>
            <a:t>.</a:t>
          </a:r>
        </a:p>
      </dgm:t>
    </dgm:pt>
    <dgm:pt modelId="{8F9D1EA3-F8D6-4CF2-885C-F24047A81476}" type="parTrans" cxnId="{59591807-774D-4FC3-ACA2-1A642A839661}">
      <dgm:prSet/>
      <dgm:spPr/>
      <dgm:t>
        <a:bodyPr/>
        <a:lstStyle/>
        <a:p>
          <a:endParaRPr lang="en-US"/>
        </a:p>
      </dgm:t>
    </dgm:pt>
    <dgm:pt modelId="{7338AE72-EF66-4FA1-907A-F7E7105CB6AC}" type="sibTrans" cxnId="{59591807-774D-4FC3-ACA2-1A642A839661}">
      <dgm:prSet/>
      <dgm:spPr/>
      <dgm:t>
        <a:bodyPr/>
        <a:lstStyle/>
        <a:p>
          <a:endParaRPr lang="en-US"/>
        </a:p>
      </dgm:t>
    </dgm:pt>
    <dgm:pt modelId="{02FA8C0E-D830-4B14-BAF2-8673DCF75950}">
      <dgm:prSet phldrT="[Text]"/>
      <dgm:spPr/>
      <dgm:t>
        <a:bodyPr/>
        <a:lstStyle/>
        <a:p>
          <a:r>
            <a:rPr lang="en-US">
              <a:solidFill>
                <a:schemeClr val="bg1"/>
              </a:solidFill>
            </a:rPr>
            <a:t>.</a:t>
          </a:r>
        </a:p>
      </dgm:t>
    </dgm:pt>
    <dgm:pt modelId="{F7B0EF13-E2D0-4FC6-8629-F1A1705BD3C8}" type="parTrans" cxnId="{979C5E38-394E-46FF-BE5B-191A12DDE82A}">
      <dgm:prSet/>
      <dgm:spPr/>
      <dgm:t>
        <a:bodyPr/>
        <a:lstStyle/>
        <a:p>
          <a:endParaRPr lang="en-US"/>
        </a:p>
      </dgm:t>
    </dgm:pt>
    <dgm:pt modelId="{4AB014C0-913C-4D09-B219-CF4D5AC9B022}" type="sibTrans" cxnId="{979C5E38-394E-46FF-BE5B-191A12DDE82A}">
      <dgm:prSet/>
      <dgm:spPr/>
      <dgm:t>
        <a:bodyPr/>
        <a:lstStyle/>
        <a:p>
          <a:endParaRPr lang="en-US"/>
        </a:p>
      </dgm:t>
    </dgm:pt>
    <dgm:pt modelId="{1385EC68-F1E1-46D1-8ECA-B88EF1F19445}">
      <dgm:prSet phldrT="[Text]"/>
      <dgm:spPr/>
      <dgm:t>
        <a:bodyPr/>
        <a:lstStyle/>
        <a:p>
          <a:r>
            <a:rPr lang="en-US">
              <a:solidFill>
                <a:schemeClr val="bg1"/>
              </a:solidFill>
            </a:rPr>
            <a:t>.</a:t>
          </a:r>
        </a:p>
      </dgm:t>
    </dgm:pt>
    <dgm:pt modelId="{E8D7812D-897F-4BB2-97C5-8AAFA39DF002}" type="parTrans" cxnId="{01C05ED4-CF71-4E1F-8246-240C982EA08A}">
      <dgm:prSet/>
      <dgm:spPr/>
      <dgm:t>
        <a:bodyPr/>
        <a:lstStyle/>
        <a:p>
          <a:endParaRPr lang="en-US"/>
        </a:p>
      </dgm:t>
    </dgm:pt>
    <dgm:pt modelId="{0B7CD583-7ACE-48ED-A4E7-F722B215F37C}" type="sibTrans" cxnId="{01C05ED4-CF71-4E1F-8246-240C982EA08A}">
      <dgm:prSet/>
      <dgm:spPr/>
      <dgm:t>
        <a:bodyPr/>
        <a:lstStyle/>
        <a:p>
          <a:endParaRPr lang="en-US"/>
        </a:p>
      </dgm:t>
    </dgm:pt>
    <dgm:pt modelId="{6477C69A-A2A2-4A8E-B1D2-AFC89E5D9AA0}" type="pres">
      <dgm:prSet presAssocID="{B9398BB3-0E22-4D8C-BA4D-55D690EA9153}" presName="Name0" presStyleCnt="0">
        <dgm:presLayoutVars>
          <dgm:chMax val="7"/>
          <dgm:chPref val="7"/>
          <dgm:dir/>
          <dgm:animLvl val="lvl"/>
        </dgm:presLayoutVars>
      </dgm:prSet>
      <dgm:spPr/>
      <dgm:t>
        <a:bodyPr/>
        <a:lstStyle/>
        <a:p>
          <a:endParaRPr lang="en-US"/>
        </a:p>
      </dgm:t>
    </dgm:pt>
    <dgm:pt modelId="{CFCF8EE2-C5BC-40F6-9512-13AEEC2142BF}" type="pres">
      <dgm:prSet presAssocID="{81F24066-B4B1-49D2-8317-9CBD4E4371EC}" presName="Accent1" presStyleCnt="0"/>
      <dgm:spPr/>
    </dgm:pt>
    <dgm:pt modelId="{B09E6318-B58F-454F-9637-E499198B3CBC}" type="pres">
      <dgm:prSet presAssocID="{81F24066-B4B1-49D2-8317-9CBD4E4371EC}" presName="Accent" presStyleLbl="node1" presStyleIdx="0" presStyleCnt="4"/>
      <dgm:spPr/>
    </dgm:pt>
    <dgm:pt modelId="{2C081FA9-05DE-4D7C-A796-212D6E9BC968}" type="pres">
      <dgm:prSet presAssocID="{81F24066-B4B1-49D2-8317-9CBD4E4371EC}" presName="Parent1" presStyleLbl="revTx" presStyleIdx="0" presStyleCnt="4">
        <dgm:presLayoutVars>
          <dgm:chMax val="1"/>
          <dgm:chPref val="1"/>
          <dgm:bulletEnabled val="1"/>
        </dgm:presLayoutVars>
      </dgm:prSet>
      <dgm:spPr/>
      <dgm:t>
        <a:bodyPr/>
        <a:lstStyle/>
        <a:p>
          <a:endParaRPr lang="en-US"/>
        </a:p>
      </dgm:t>
    </dgm:pt>
    <dgm:pt modelId="{8136DE6C-8E3D-4E5E-8DD3-9B51A0736343}" type="pres">
      <dgm:prSet presAssocID="{716939A3-8F6D-4E9D-B3D1-47F9B3126D73}" presName="Accent2" presStyleCnt="0"/>
      <dgm:spPr/>
    </dgm:pt>
    <dgm:pt modelId="{33274971-BAD5-4DB4-883F-00586B91B325}" type="pres">
      <dgm:prSet presAssocID="{716939A3-8F6D-4E9D-B3D1-47F9B3126D73}" presName="Accent" presStyleLbl="node1" presStyleIdx="1" presStyleCnt="4"/>
      <dgm:spPr>
        <a:solidFill>
          <a:schemeClr val="accent3"/>
        </a:solidFill>
      </dgm:spPr>
    </dgm:pt>
    <dgm:pt modelId="{1ED84707-6272-4E07-A893-06DDD3C1C37A}" type="pres">
      <dgm:prSet presAssocID="{716939A3-8F6D-4E9D-B3D1-47F9B3126D73}" presName="Parent2" presStyleLbl="revTx" presStyleIdx="1" presStyleCnt="4">
        <dgm:presLayoutVars>
          <dgm:chMax val="1"/>
          <dgm:chPref val="1"/>
          <dgm:bulletEnabled val="1"/>
        </dgm:presLayoutVars>
      </dgm:prSet>
      <dgm:spPr/>
      <dgm:t>
        <a:bodyPr/>
        <a:lstStyle/>
        <a:p>
          <a:endParaRPr lang="en-US"/>
        </a:p>
      </dgm:t>
    </dgm:pt>
    <dgm:pt modelId="{0101C3E5-5721-4EB5-B2D9-B34BAD388BA3}" type="pres">
      <dgm:prSet presAssocID="{02FA8C0E-D830-4B14-BAF2-8673DCF75950}" presName="Accent3" presStyleCnt="0"/>
      <dgm:spPr/>
    </dgm:pt>
    <dgm:pt modelId="{253B4524-4996-4888-8369-0E5B6A67F8E4}" type="pres">
      <dgm:prSet presAssocID="{02FA8C0E-D830-4B14-BAF2-8673DCF75950}" presName="Accent" presStyleLbl="node1" presStyleIdx="2" presStyleCnt="4"/>
      <dgm:spPr>
        <a:solidFill>
          <a:schemeClr val="accent6">
            <a:lumMod val="60000"/>
            <a:lumOff val="40000"/>
          </a:schemeClr>
        </a:solidFill>
      </dgm:spPr>
    </dgm:pt>
    <dgm:pt modelId="{E45EA425-4DF5-4215-B24D-6E5C76493E9B}" type="pres">
      <dgm:prSet presAssocID="{02FA8C0E-D830-4B14-BAF2-8673DCF75950}" presName="Parent3" presStyleLbl="revTx" presStyleIdx="2" presStyleCnt="4">
        <dgm:presLayoutVars>
          <dgm:chMax val="1"/>
          <dgm:chPref val="1"/>
          <dgm:bulletEnabled val="1"/>
        </dgm:presLayoutVars>
      </dgm:prSet>
      <dgm:spPr/>
      <dgm:t>
        <a:bodyPr/>
        <a:lstStyle/>
        <a:p>
          <a:endParaRPr lang="en-US"/>
        </a:p>
      </dgm:t>
    </dgm:pt>
    <dgm:pt modelId="{117AE218-084B-4EE5-A8B4-C050DBE52429}" type="pres">
      <dgm:prSet presAssocID="{1385EC68-F1E1-46D1-8ECA-B88EF1F19445}" presName="Accent4" presStyleCnt="0"/>
      <dgm:spPr/>
    </dgm:pt>
    <dgm:pt modelId="{559D25A2-9AD1-4794-89AE-9C3A725A989F}" type="pres">
      <dgm:prSet presAssocID="{1385EC68-F1E1-46D1-8ECA-B88EF1F19445}" presName="Accent" presStyleLbl="node1" presStyleIdx="3" presStyleCnt="4"/>
      <dgm:spPr>
        <a:solidFill>
          <a:schemeClr val="accent5">
            <a:lumMod val="60000"/>
            <a:lumOff val="40000"/>
          </a:schemeClr>
        </a:solidFill>
      </dgm:spPr>
    </dgm:pt>
    <dgm:pt modelId="{0ADE8A3D-BA73-4DD6-970B-4BCDF5D69904}" type="pres">
      <dgm:prSet presAssocID="{1385EC68-F1E1-46D1-8ECA-B88EF1F19445}" presName="Parent4" presStyleLbl="revTx" presStyleIdx="3" presStyleCnt="4" custLinFactNeighborX="-1834" custLinFactNeighborY="-11005">
        <dgm:presLayoutVars>
          <dgm:chMax val="1"/>
          <dgm:chPref val="1"/>
          <dgm:bulletEnabled val="1"/>
        </dgm:presLayoutVars>
      </dgm:prSet>
      <dgm:spPr/>
      <dgm:t>
        <a:bodyPr/>
        <a:lstStyle/>
        <a:p>
          <a:endParaRPr lang="en-US"/>
        </a:p>
      </dgm:t>
    </dgm:pt>
  </dgm:ptLst>
  <dgm:cxnLst>
    <dgm:cxn modelId="{A5ACC886-5805-4639-99C6-7C5533F0C98A}" type="presOf" srcId="{716939A3-8F6D-4E9D-B3D1-47F9B3126D73}" destId="{1ED84707-6272-4E07-A893-06DDD3C1C37A}" srcOrd="0" destOrd="0" presId="urn:microsoft.com/office/officeart/2009/layout/CircleArrowProcess"/>
    <dgm:cxn modelId="{01C05ED4-CF71-4E1F-8246-240C982EA08A}" srcId="{B9398BB3-0E22-4D8C-BA4D-55D690EA9153}" destId="{1385EC68-F1E1-46D1-8ECA-B88EF1F19445}" srcOrd="3" destOrd="0" parTransId="{E8D7812D-897F-4BB2-97C5-8AAFA39DF002}" sibTransId="{0B7CD583-7ACE-48ED-A4E7-F722B215F37C}"/>
    <dgm:cxn modelId="{1DE08F97-12CE-4E57-A160-CF8084F69566}" type="presOf" srcId="{1385EC68-F1E1-46D1-8ECA-B88EF1F19445}" destId="{0ADE8A3D-BA73-4DD6-970B-4BCDF5D69904}" srcOrd="0" destOrd="0" presId="urn:microsoft.com/office/officeart/2009/layout/CircleArrowProcess"/>
    <dgm:cxn modelId="{979C5E38-394E-46FF-BE5B-191A12DDE82A}" srcId="{B9398BB3-0E22-4D8C-BA4D-55D690EA9153}" destId="{02FA8C0E-D830-4B14-BAF2-8673DCF75950}" srcOrd="2" destOrd="0" parTransId="{F7B0EF13-E2D0-4FC6-8629-F1A1705BD3C8}" sibTransId="{4AB014C0-913C-4D09-B219-CF4D5AC9B022}"/>
    <dgm:cxn modelId="{1CEC358B-A667-4D37-86B4-D3C345688719}" type="presOf" srcId="{02FA8C0E-D830-4B14-BAF2-8673DCF75950}" destId="{E45EA425-4DF5-4215-B24D-6E5C76493E9B}" srcOrd="0" destOrd="0" presId="urn:microsoft.com/office/officeart/2009/layout/CircleArrowProcess"/>
    <dgm:cxn modelId="{71841C9B-44E1-4332-8F47-3AA82A6ADA1C}" type="presOf" srcId="{B9398BB3-0E22-4D8C-BA4D-55D690EA9153}" destId="{6477C69A-A2A2-4A8E-B1D2-AFC89E5D9AA0}" srcOrd="0" destOrd="0" presId="urn:microsoft.com/office/officeart/2009/layout/CircleArrowProcess"/>
    <dgm:cxn modelId="{D5993BA7-80E1-4EB6-84DA-449DCFC73D4D}" type="presOf" srcId="{81F24066-B4B1-49D2-8317-9CBD4E4371EC}" destId="{2C081FA9-05DE-4D7C-A796-212D6E9BC968}" srcOrd="0" destOrd="0" presId="urn:microsoft.com/office/officeart/2009/layout/CircleArrowProcess"/>
    <dgm:cxn modelId="{59591807-774D-4FC3-ACA2-1A642A839661}" srcId="{B9398BB3-0E22-4D8C-BA4D-55D690EA9153}" destId="{716939A3-8F6D-4E9D-B3D1-47F9B3126D73}" srcOrd="1" destOrd="0" parTransId="{8F9D1EA3-F8D6-4CF2-885C-F24047A81476}" sibTransId="{7338AE72-EF66-4FA1-907A-F7E7105CB6AC}"/>
    <dgm:cxn modelId="{A9C21C6A-895A-4620-B37F-86724BC70584}" srcId="{B9398BB3-0E22-4D8C-BA4D-55D690EA9153}" destId="{81F24066-B4B1-49D2-8317-9CBD4E4371EC}" srcOrd="0" destOrd="0" parTransId="{B9924106-C52D-45BC-B746-4E2BBC24EB38}" sibTransId="{244CA46E-4F4B-4FB7-820E-ECFD0B46B8BB}"/>
    <dgm:cxn modelId="{F4525CFB-B2FB-4EA9-B7AD-308F12DD3B49}" type="presParOf" srcId="{6477C69A-A2A2-4A8E-B1D2-AFC89E5D9AA0}" destId="{CFCF8EE2-C5BC-40F6-9512-13AEEC2142BF}" srcOrd="0" destOrd="0" presId="urn:microsoft.com/office/officeart/2009/layout/CircleArrowProcess"/>
    <dgm:cxn modelId="{97C5DFAE-B1A8-4934-977B-6B1E7C90D049}" type="presParOf" srcId="{CFCF8EE2-C5BC-40F6-9512-13AEEC2142BF}" destId="{B09E6318-B58F-454F-9637-E499198B3CBC}" srcOrd="0" destOrd="0" presId="urn:microsoft.com/office/officeart/2009/layout/CircleArrowProcess"/>
    <dgm:cxn modelId="{C8B73C22-07AB-4942-84DC-36DE381DA6BE}" type="presParOf" srcId="{6477C69A-A2A2-4A8E-B1D2-AFC89E5D9AA0}" destId="{2C081FA9-05DE-4D7C-A796-212D6E9BC968}" srcOrd="1" destOrd="0" presId="urn:microsoft.com/office/officeart/2009/layout/CircleArrowProcess"/>
    <dgm:cxn modelId="{662CB433-C8AC-42F3-87C5-15129740A74C}" type="presParOf" srcId="{6477C69A-A2A2-4A8E-B1D2-AFC89E5D9AA0}" destId="{8136DE6C-8E3D-4E5E-8DD3-9B51A0736343}" srcOrd="2" destOrd="0" presId="urn:microsoft.com/office/officeart/2009/layout/CircleArrowProcess"/>
    <dgm:cxn modelId="{A9EEAA02-E605-4A18-9C54-0B02CDAFF814}" type="presParOf" srcId="{8136DE6C-8E3D-4E5E-8DD3-9B51A0736343}" destId="{33274971-BAD5-4DB4-883F-00586B91B325}" srcOrd="0" destOrd="0" presId="urn:microsoft.com/office/officeart/2009/layout/CircleArrowProcess"/>
    <dgm:cxn modelId="{D3000C52-A094-43C6-9276-381DFEAE46CA}" type="presParOf" srcId="{6477C69A-A2A2-4A8E-B1D2-AFC89E5D9AA0}" destId="{1ED84707-6272-4E07-A893-06DDD3C1C37A}" srcOrd="3" destOrd="0" presId="urn:microsoft.com/office/officeart/2009/layout/CircleArrowProcess"/>
    <dgm:cxn modelId="{4A22D48E-186A-4970-A981-2FA5329371B2}" type="presParOf" srcId="{6477C69A-A2A2-4A8E-B1D2-AFC89E5D9AA0}" destId="{0101C3E5-5721-4EB5-B2D9-B34BAD388BA3}" srcOrd="4" destOrd="0" presId="urn:microsoft.com/office/officeart/2009/layout/CircleArrowProcess"/>
    <dgm:cxn modelId="{BE66B8B8-5B95-4690-8A34-A90222FB8132}" type="presParOf" srcId="{0101C3E5-5721-4EB5-B2D9-B34BAD388BA3}" destId="{253B4524-4996-4888-8369-0E5B6A67F8E4}" srcOrd="0" destOrd="0" presId="urn:microsoft.com/office/officeart/2009/layout/CircleArrowProcess"/>
    <dgm:cxn modelId="{64BCD485-3734-4C98-A63C-706859C3F5A4}" type="presParOf" srcId="{6477C69A-A2A2-4A8E-B1D2-AFC89E5D9AA0}" destId="{E45EA425-4DF5-4215-B24D-6E5C76493E9B}" srcOrd="5" destOrd="0" presId="urn:microsoft.com/office/officeart/2009/layout/CircleArrowProcess"/>
    <dgm:cxn modelId="{B5BF726A-0836-4940-A86D-4333657F6EE1}" type="presParOf" srcId="{6477C69A-A2A2-4A8E-B1D2-AFC89E5D9AA0}" destId="{117AE218-084B-4EE5-A8B4-C050DBE52429}" srcOrd="6" destOrd="0" presId="urn:microsoft.com/office/officeart/2009/layout/CircleArrowProcess"/>
    <dgm:cxn modelId="{4A744433-9F54-4BC4-9A31-882B7A9DFD3C}" type="presParOf" srcId="{117AE218-084B-4EE5-A8B4-C050DBE52429}" destId="{559D25A2-9AD1-4794-89AE-9C3A725A989F}" srcOrd="0" destOrd="0" presId="urn:microsoft.com/office/officeart/2009/layout/CircleArrowProcess"/>
    <dgm:cxn modelId="{E7D853C9-0826-4A27-B6EB-65A0D8DD8FFB}" type="presParOf" srcId="{6477C69A-A2A2-4A8E-B1D2-AFC89E5D9AA0}" destId="{0ADE8A3D-BA73-4DD6-970B-4BCDF5D69904}" srcOrd="7"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B4C0A4-8AC4-4252-BD21-8EC0BC8332B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2DFA39B-ED39-451A-9D13-1BD6C0D7FA25}">
      <dgm:prSet phldrT="[Text]" custT="1"/>
      <dgm:spPr>
        <a:solidFill>
          <a:schemeClr val="accent6"/>
        </a:solidFill>
      </dgm:spPr>
      <dgm:t>
        <a:bodyPr/>
        <a:lstStyle/>
        <a:p>
          <a:r>
            <a:rPr lang="en-US" sz="1800" dirty="0"/>
            <a:t>Maximize Benefits of WW Management Alternatives</a:t>
          </a:r>
        </a:p>
      </dgm:t>
    </dgm:pt>
    <dgm:pt modelId="{9CC63298-7147-4204-9A96-6773D0168EE7}" type="parTrans" cxnId="{6EF73BE9-C1C7-4A72-AB57-2880C30CA820}">
      <dgm:prSet/>
      <dgm:spPr/>
      <dgm:t>
        <a:bodyPr/>
        <a:lstStyle/>
        <a:p>
          <a:endParaRPr lang="en-US"/>
        </a:p>
      </dgm:t>
    </dgm:pt>
    <dgm:pt modelId="{CB325A77-94AA-479B-95EB-9BC33F120E64}" type="sibTrans" cxnId="{6EF73BE9-C1C7-4A72-AB57-2880C30CA820}">
      <dgm:prSet/>
      <dgm:spPr/>
      <dgm:t>
        <a:bodyPr/>
        <a:lstStyle/>
        <a:p>
          <a:endParaRPr lang="en-US"/>
        </a:p>
      </dgm:t>
    </dgm:pt>
    <dgm:pt modelId="{422711C8-2B55-41F9-A426-B962EC50DB56}">
      <dgm:prSet phldrT="[Text]" custT="1"/>
      <dgm:spPr/>
      <dgm:t>
        <a:bodyPr/>
        <a:lstStyle/>
        <a:p>
          <a:r>
            <a:rPr lang="en-US" sz="1600" dirty="0" err="1" smtClean="0"/>
            <a:t>Implementability</a:t>
          </a:r>
          <a:endParaRPr lang="en-US" sz="1600" dirty="0"/>
        </a:p>
      </dgm:t>
    </dgm:pt>
    <dgm:pt modelId="{C911D319-0AC2-4997-BACB-31D63E5F3568}" type="parTrans" cxnId="{AE75C6DF-7FF2-4D1B-A554-0D59CF2097D2}">
      <dgm:prSet/>
      <dgm:spPr/>
      <dgm:t>
        <a:bodyPr/>
        <a:lstStyle/>
        <a:p>
          <a:endParaRPr lang="en-US"/>
        </a:p>
      </dgm:t>
    </dgm:pt>
    <dgm:pt modelId="{EAEBD87C-C8F9-4E11-AB6D-189BB0ADDC31}" type="sibTrans" cxnId="{AE75C6DF-7FF2-4D1B-A554-0D59CF2097D2}">
      <dgm:prSet/>
      <dgm:spPr/>
      <dgm:t>
        <a:bodyPr/>
        <a:lstStyle/>
        <a:p>
          <a:endParaRPr lang="en-US"/>
        </a:p>
      </dgm:t>
    </dgm:pt>
    <dgm:pt modelId="{DB71D706-F8CC-4D59-B299-2205E6E3A0FB}">
      <dgm:prSet phldrT="[Text]" custT="1"/>
      <dgm:spPr/>
      <dgm:t>
        <a:bodyPr/>
        <a:lstStyle/>
        <a:p>
          <a:r>
            <a:rPr lang="en-US" sz="1600" dirty="0"/>
            <a:t>Environmental Impacts</a:t>
          </a:r>
        </a:p>
      </dgm:t>
    </dgm:pt>
    <dgm:pt modelId="{4DF32B8D-18D7-4F08-BC18-11C400406587}" type="parTrans" cxnId="{AF60B6EE-EBFC-4DC0-8BF6-6F6F25CDE2F8}">
      <dgm:prSet/>
      <dgm:spPr/>
      <dgm:t>
        <a:bodyPr/>
        <a:lstStyle/>
        <a:p>
          <a:endParaRPr lang="en-US"/>
        </a:p>
      </dgm:t>
    </dgm:pt>
    <dgm:pt modelId="{8CBA3584-01C6-4D8E-AD94-15B3192BFEE2}" type="sibTrans" cxnId="{AF60B6EE-EBFC-4DC0-8BF6-6F6F25CDE2F8}">
      <dgm:prSet/>
      <dgm:spPr/>
      <dgm:t>
        <a:bodyPr/>
        <a:lstStyle/>
        <a:p>
          <a:endParaRPr lang="en-US"/>
        </a:p>
      </dgm:t>
    </dgm:pt>
    <dgm:pt modelId="{2070EDD5-0567-42E0-B929-416B9D72049E}">
      <dgm:prSet phldrT="[Text]" custT="1"/>
      <dgm:spPr>
        <a:solidFill>
          <a:schemeClr val="accent2"/>
        </a:solidFill>
      </dgm:spPr>
      <dgm:t>
        <a:bodyPr/>
        <a:lstStyle/>
        <a:p>
          <a:r>
            <a:rPr lang="en-US" sz="1400">
              <a:latin typeface="+mj-lt"/>
            </a:rPr>
            <a:t>Nitrogen Reduction</a:t>
          </a:r>
        </a:p>
      </dgm:t>
    </dgm:pt>
    <dgm:pt modelId="{3FB30E07-59AC-4982-A331-87830A572EE4}" type="parTrans" cxnId="{87F06BBF-6016-426C-83FC-4210FA197DF8}">
      <dgm:prSet/>
      <dgm:spPr/>
      <dgm:t>
        <a:bodyPr/>
        <a:lstStyle/>
        <a:p>
          <a:endParaRPr lang="en-US"/>
        </a:p>
      </dgm:t>
    </dgm:pt>
    <dgm:pt modelId="{905BCB8F-4996-485A-9A7D-897867B043DE}" type="sibTrans" cxnId="{87F06BBF-6016-426C-83FC-4210FA197DF8}">
      <dgm:prSet/>
      <dgm:spPr/>
      <dgm:t>
        <a:bodyPr/>
        <a:lstStyle/>
        <a:p>
          <a:endParaRPr lang="en-US"/>
        </a:p>
      </dgm:t>
    </dgm:pt>
    <dgm:pt modelId="{7A1CC666-11E8-401F-99BE-838AB4B94C67}">
      <dgm:prSet phldrT="[Text]" custT="1"/>
      <dgm:spPr>
        <a:solidFill>
          <a:schemeClr val="accent2"/>
        </a:solidFill>
      </dgm:spPr>
      <dgm:t>
        <a:bodyPr/>
        <a:lstStyle/>
        <a:p>
          <a:r>
            <a:rPr lang="en-US" sz="1400">
              <a:latin typeface="+mj-lt"/>
            </a:rPr>
            <a:t>Ability to Phase</a:t>
          </a:r>
        </a:p>
      </dgm:t>
    </dgm:pt>
    <dgm:pt modelId="{52B623B8-430F-4D47-AC93-F9F963D26EAB}" type="parTrans" cxnId="{774890AD-3354-484D-8AC6-7BCBCE739C58}">
      <dgm:prSet/>
      <dgm:spPr/>
      <dgm:t>
        <a:bodyPr/>
        <a:lstStyle/>
        <a:p>
          <a:endParaRPr lang="en-US"/>
        </a:p>
      </dgm:t>
    </dgm:pt>
    <dgm:pt modelId="{CEC3F0CC-AF7A-4917-9601-786FB7DA23C9}" type="sibTrans" cxnId="{774890AD-3354-484D-8AC6-7BCBCE739C58}">
      <dgm:prSet/>
      <dgm:spPr/>
      <dgm:t>
        <a:bodyPr/>
        <a:lstStyle/>
        <a:p>
          <a:endParaRPr lang="en-US"/>
        </a:p>
      </dgm:t>
    </dgm:pt>
    <dgm:pt modelId="{8BD52923-3507-47C6-A467-ABD9E50D4405}">
      <dgm:prSet phldrT="[Text]" custT="1"/>
      <dgm:spPr>
        <a:solidFill>
          <a:schemeClr val="accent2"/>
        </a:solidFill>
      </dgm:spPr>
      <dgm:t>
        <a:bodyPr/>
        <a:lstStyle/>
        <a:p>
          <a:r>
            <a:rPr lang="en-US" sz="1400">
              <a:latin typeface="+mj-lt"/>
            </a:rPr>
            <a:t>Ease of Siting</a:t>
          </a:r>
        </a:p>
      </dgm:t>
    </dgm:pt>
    <dgm:pt modelId="{2CE2D1C8-01E6-45E7-ACC9-7506F98642F5}" type="parTrans" cxnId="{2E10AED6-6D44-4684-97C2-500DD38A950C}">
      <dgm:prSet/>
      <dgm:spPr/>
      <dgm:t>
        <a:bodyPr/>
        <a:lstStyle/>
        <a:p>
          <a:endParaRPr lang="en-US"/>
        </a:p>
      </dgm:t>
    </dgm:pt>
    <dgm:pt modelId="{25BCEAF7-6A45-41DD-8A7D-F4BB88B7BAFF}" type="sibTrans" cxnId="{2E10AED6-6D44-4684-97C2-500DD38A950C}">
      <dgm:prSet/>
      <dgm:spPr/>
      <dgm:t>
        <a:bodyPr/>
        <a:lstStyle/>
        <a:p>
          <a:endParaRPr lang="en-US"/>
        </a:p>
      </dgm:t>
    </dgm:pt>
    <dgm:pt modelId="{EE238BD7-5928-41A7-9DF2-B6B3BE3323E9}">
      <dgm:prSet phldrT="[Text]" custT="1"/>
      <dgm:spPr/>
      <dgm:t>
        <a:bodyPr/>
        <a:lstStyle/>
        <a:p>
          <a:r>
            <a:rPr lang="en-US" sz="1600" dirty="0"/>
            <a:t>Cost</a:t>
          </a:r>
        </a:p>
      </dgm:t>
    </dgm:pt>
    <dgm:pt modelId="{A8E37489-13F0-4435-9A09-C57E2A5F7528}" type="parTrans" cxnId="{FF6EB173-F0BA-40C4-BC80-254A130312CB}">
      <dgm:prSet/>
      <dgm:spPr/>
      <dgm:t>
        <a:bodyPr/>
        <a:lstStyle/>
        <a:p>
          <a:endParaRPr lang="en-US"/>
        </a:p>
      </dgm:t>
    </dgm:pt>
    <dgm:pt modelId="{9034AC4E-20B0-4F88-BB70-E95811F6F007}" type="sibTrans" cxnId="{FF6EB173-F0BA-40C4-BC80-254A130312CB}">
      <dgm:prSet/>
      <dgm:spPr/>
      <dgm:t>
        <a:bodyPr/>
        <a:lstStyle/>
        <a:p>
          <a:endParaRPr lang="en-US"/>
        </a:p>
      </dgm:t>
    </dgm:pt>
    <dgm:pt modelId="{D0BF14AC-CDDD-4F5F-AFE9-BC552917C379}">
      <dgm:prSet phldrT="[Text]" custT="1"/>
      <dgm:spPr>
        <a:solidFill>
          <a:schemeClr val="accent2"/>
        </a:solidFill>
      </dgm:spPr>
      <dgm:t>
        <a:bodyPr/>
        <a:lstStyle/>
        <a:p>
          <a:r>
            <a:rPr lang="en-US" sz="1400" dirty="0">
              <a:latin typeface="+mj-lt"/>
            </a:rPr>
            <a:t>General impact to rate payers</a:t>
          </a:r>
        </a:p>
      </dgm:t>
    </dgm:pt>
    <dgm:pt modelId="{FA764823-1C80-45D4-BCDC-710BE2A92A36}" type="parTrans" cxnId="{21F6AFB5-3014-461F-9530-50C1172ABDFD}">
      <dgm:prSet/>
      <dgm:spPr/>
      <dgm:t>
        <a:bodyPr/>
        <a:lstStyle/>
        <a:p>
          <a:endParaRPr lang="en-US"/>
        </a:p>
      </dgm:t>
    </dgm:pt>
    <dgm:pt modelId="{65DF7B96-7B54-44D4-93CF-84A816DB3A42}" type="sibTrans" cxnId="{21F6AFB5-3014-461F-9530-50C1172ABDFD}">
      <dgm:prSet/>
      <dgm:spPr/>
      <dgm:t>
        <a:bodyPr/>
        <a:lstStyle/>
        <a:p>
          <a:endParaRPr lang="en-US"/>
        </a:p>
      </dgm:t>
    </dgm:pt>
    <dgm:pt modelId="{0D55944D-7C21-4A12-8C37-20F7E7757806}">
      <dgm:prSet phldrT="[Text]" custT="1"/>
      <dgm:spPr>
        <a:solidFill>
          <a:schemeClr val="accent2"/>
        </a:solidFill>
      </dgm:spPr>
      <dgm:t>
        <a:bodyPr/>
        <a:lstStyle/>
        <a:p>
          <a:r>
            <a:rPr lang="en-US" sz="1400">
              <a:latin typeface="+mj-lt"/>
            </a:rPr>
            <a:t>Ease of Management</a:t>
          </a:r>
        </a:p>
      </dgm:t>
    </dgm:pt>
    <dgm:pt modelId="{494E9519-16FE-4302-8054-1E66F6D0624E}" type="parTrans" cxnId="{0B8F23FE-B9F5-466B-AE2F-6B1D08BEB1C4}">
      <dgm:prSet/>
      <dgm:spPr/>
      <dgm:t>
        <a:bodyPr/>
        <a:lstStyle/>
        <a:p>
          <a:endParaRPr lang="en-US"/>
        </a:p>
      </dgm:t>
    </dgm:pt>
    <dgm:pt modelId="{5D809EC1-5DAE-44C9-9FAC-680D11854D8D}" type="sibTrans" cxnId="{0B8F23FE-B9F5-466B-AE2F-6B1D08BEB1C4}">
      <dgm:prSet/>
      <dgm:spPr/>
      <dgm:t>
        <a:bodyPr/>
        <a:lstStyle/>
        <a:p>
          <a:endParaRPr lang="en-US"/>
        </a:p>
      </dgm:t>
    </dgm:pt>
    <dgm:pt modelId="{C26DB478-61EE-4A8B-90AB-9EB55CF5B748}">
      <dgm:prSet phldrT="[Text]" custT="1"/>
      <dgm:spPr>
        <a:solidFill>
          <a:schemeClr val="accent2"/>
        </a:solidFill>
      </dgm:spPr>
      <dgm:t>
        <a:bodyPr/>
        <a:lstStyle/>
        <a:p>
          <a:r>
            <a:rPr lang="en-US" sz="1400">
              <a:latin typeface="+mj-lt"/>
            </a:rPr>
            <a:t>Construction Impacts (Env.)</a:t>
          </a:r>
        </a:p>
      </dgm:t>
    </dgm:pt>
    <dgm:pt modelId="{CF1CE794-494D-4459-8EBC-5FE76AB3BFC0}" type="parTrans" cxnId="{B59E9168-BFEA-491B-AB6F-C7718A94FCB3}">
      <dgm:prSet/>
      <dgm:spPr/>
      <dgm:t>
        <a:bodyPr/>
        <a:lstStyle/>
        <a:p>
          <a:endParaRPr lang="en-US"/>
        </a:p>
      </dgm:t>
    </dgm:pt>
    <dgm:pt modelId="{E6E17FD2-A1ED-41BA-A8FE-C942CC995A0E}" type="sibTrans" cxnId="{B59E9168-BFEA-491B-AB6F-C7718A94FCB3}">
      <dgm:prSet/>
      <dgm:spPr/>
      <dgm:t>
        <a:bodyPr/>
        <a:lstStyle/>
        <a:p>
          <a:endParaRPr lang="en-US"/>
        </a:p>
      </dgm:t>
    </dgm:pt>
    <dgm:pt modelId="{A173FB84-8943-4873-BA33-7FA41E8C7823}">
      <dgm:prSet phldrT="[Text]" custT="1"/>
      <dgm:spPr/>
      <dgm:t>
        <a:bodyPr/>
        <a:lstStyle/>
        <a:p>
          <a:r>
            <a:rPr lang="en-US" sz="1600" dirty="0"/>
            <a:t>Secondary Impacts</a:t>
          </a:r>
        </a:p>
      </dgm:t>
    </dgm:pt>
    <dgm:pt modelId="{ADBE24FF-7739-4CD0-BAEF-EBD300E64F05}" type="parTrans" cxnId="{D0143049-AB95-494D-B9E7-0AC4B818138E}">
      <dgm:prSet/>
      <dgm:spPr/>
      <dgm:t>
        <a:bodyPr/>
        <a:lstStyle/>
        <a:p>
          <a:endParaRPr lang="en-US"/>
        </a:p>
      </dgm:t>
    </dgm:pt>
    <dgm:pt modelId="{8CD8DC4A-2E2C-4907-BF13-981589671FAC}" type="sibTrans" cxnId="{D0143049-AB95-494D-B9E7-0AC4B818138E}">
      <dgm:prSet/>
      <dgm:spPr/>
      <dgm:t>
        <a:bodyPr/>
        <a:lstStyle/>
        <a:p>
          <a:endParaRPr lang="en-US"/>
        </a:p>
      </dgm:t>
    </dgm:pt>
    <dgm:pt modelId="{D6E78AB9-6787-4592-868C-D974D74F214A}">
      <dgm:prSet phldrT="[Text]" custT="1"/>
      <dgm:spPr>
        <a:solidFill>
          <a:schemeClr val="accent2"/>
        </a:solidFill>
      </dgm:spPr>
      <dgm:t>
        <a:bodyPr/>
        <a:lstStyle/>
        <a:p>
          <a:r>
            <a:rPr lang="en-US" sz="1400" dirty="0">
              <a:latin typeface="+mj-lt"/>
            </a:rPr>
            <a:t>Odor/</a:t>
          </a:r>
        </a:p>
        <a:p>
          <a:r>
            <a:rPr lang="en-US" sz="1400" dirty="0">
              <a:latin typeface="+mj-lt"/>
            </a:rPr>
            <a:t>Aesthetic</a:t>
          </a:r>
        </a:p>
      </dgm:t>
    </dgm:pt>
    <dgm:pt modelId="{8552B977-ED8E-41DC-B802-381B68AC7CB9}" type="parTrans" cxnId="{1F9E10E2-ADF3-4E2E-A2BC-28439CF04F5A}">
      <dgm:prSet/>
      <dgm:spPr/>
      <dgm:t>
        <a:bodyPr/>
        <a:lstStyle/>
        <a:p>
          <a:endParaRPr lang="en-US"/>
        </a:p>
      </dgm:t>
    </dgm:pt>
    <dgm:pt modelId="{22638D08-420B-4C6D-B9AF-4D86164A75D0}" type="sibTrans" cxnId="{1F9E10E2-ADF3-4E2E-A2BC-28439CF04F5A}">
      <dgm:prSet/>
      <dgm:spPr/>
      <dgm:t>
        <a:bodyPr/>
        <a:lstStyle/>
        <a:p>
          <a:endParaRPr lang="en-US"/>
        </a:p>
      </dgm:t>
    </dgm:pt>
    <dgm:pt modelId="{70859096-C796-4F5F-AB00-1225AF20CC26}">
      <dgm:prSet phldrT="[Text]" custT="1"/>
      <dgm:spPr>
        <a:solidFill>
          <a:schemeClr val="accent2"/>
        </a:solidFill>
      </dgm:spPr>
      <dgm:t>
        <a:bodyPr/>
        <a:lstStyle/>
        <a:p>
          <a:r>
            <a:rPr lang="en-US" sz="1400">
              <a:latin typeface="+mj-lt"/>
            </a:rPr>
            <a:t>Short Term Construction Impacts</a:t>
          </a:r>
        </a:p>
      </dgm:t>
    </dgm:pt>
    <dgm:pt modelId="{C629DB10-1ED6-4F5C-84C7-228670E3F1D0}" type="parTrans" cxnId="{B90F00E2-685F-4758-ABB6-431780B6FEA1}">
      <dgm:prSet/>
      <dgm:spPr/>
      <dgm:t>
        <a:bodyPr/>
        <a:lstStyle/>
        <a:p>
          <a:endParaRPr lang="en-US"/>
        </a:p>
      </dgm:t>
    </dgm:pt>
    <dgm:pt modelId="{27CFDB2E-91A6-47B9-951B-1BC15C152C67}" type="sibTrans" cxnId="{B90F00E2-685F-4758-ABB6-431780B6FEA1}">
      <dgm:prSet/>
      <dgm:spPr/>
      <dgm:t>
        <a:bodyPr/>
        <a:lstStyle/>
        <a:p>
          <a:endParaRPr lang="en-US"/>
        </a:p>
      </dgm:t>
    </dgm:pt>
    <dgm:pt modelId="{B0CEDEC5-1ED0-41F5-9879-579123E67159}">
      <dgm:prSet phldrT="[Text]" custT="1"/>
      <dgm:spPr/>
      <dgm:t>
        <a:bodyPr/>
        <a:lstStyle/>
        <a:p>
          <a:r>
            <a:rPr lang="en-US" sz="1600" dirty="0"/>
            <a:t>Reliability</a:t>
          </a:r>
        </a:p>
      </dgm:t>
    </dgm:pt>
    <dgm:pt modelId="{69F9AD84-62FD-4F2D-9C09-ACDD6BD3C5E1}" type="parTrans" cxnId="{D7E97A03-C3A8-4067-BA70-479FE0E31023}">
      <dgm:prSet/>
      <dgm:spPr/>
      <dgm:t>
        <a:bodyPr/>
        <a:lstStyle/>
        <a:p>
          <a:endParaRPr lang="en-US"/>
        </a:p>
      </dgm:t>
    </dgm:pt>
    <dgm:pt modelId="{87D8F424-FEE0-4680-AAAC-FCF581321D33}" type="sibTrans" cxnId="{D7E97A03-C3A8-4067-BA70-479FE0E31023}">
      <dgm:prSet/>
      <dgm:spPr/>
      <dgm:t>
        <a:bodyPr/>
        <a:lstStyle/>
        <a:p>
          <a:endParaRPr lang="en-US"/>
        </a:p>
      </dgm:t>
    </dgm:pt>
    <dgm:pt modelId="{DDC1C901-07A4-48D0-8899-3AB9B073BBC7}">
      <dgm:prSet phldrT="[Text]" custT="1"/>
      <dgm:spPr>
        <a:solidFill>
          <a:schemeClr val="accent2"/>
        </a:solidFill>
      </dgm:spPr>
      <dgm:t>
        <a:bodyPr/>
        <a:lstStyle/>
        <a:p>
          <a:r>
            <a:rPr lang="en-US" sz="1400" dirty="0">
              <a:latin typeface="+mj-lt"/>
            </a:rPr>
            <a:t>Climate Resiliency </a:t>
          </a:r>
        </a:p>
      </dgm:t>
    </dgm:pt>
    <dgm:pt modelId="{37139137-1A04-4E8C-B20D-109FBD11BFF5}" type="parTrans" cxnId="{8AB56B83-0A23-45AA-BA00-69CF3DA598A0}">
      <dgm:prSet/>
      <dgm:spPr/>
      <dgm:t>
        <a:bodyPr/>
        <a:lstStyle/>
        <a:p>
          <a:endParaRPr lang="en-US"/>
        </a:p>
      </dgm:t>
    </dgm:pt>
    <dgm:pt modelId="{8572A6FB-ED8A-444A-9346-A6357F439F17}" type="sibTrans" cxnId="{8AB56B83-0A23-45AA-BA00-69CF3DA598A0}">
      <dgm:prSet/>
      <dgm:spPr/>
      <dgm:t>
        <a:bodyPr/>
        <a:lstStyle/>
        <a:p>
          <a:endParaRPr lang="en-US"/>
        </a:p>
      </dgm:t>
    </dgm:pt>
    <dgm:pt modelId="{E1CB486C-E359-4A2A-B861-BDB10A049770}">
      <dgm:prSet phldrT="[Text]" custT="1"/>
      <dgm:spPr>
        <a:solidFill>
          <a:schemeClr val="accent2"/>
        </a:solidFill>
      </dgm:spPr>
      <dgm:t>
        <a:bodyPr/>
        <a:lstStyle/>
        <a:p>
          <a:r>
            <a:rPr lang="en-US" sz="1400">
              <a:latin typeface="+mj-lt"/>
            </a:rPr>
            <a:t>Regulatory Acceptance</a:t>
          </a:r>
        </a:p>
      </dgm:t>
    </dgm:pt>
    <dgm:pt modelId="{2E2BBD4E-9CFD-4463-8316-684A0032FE30}" type="parTrans" cxnId="{FFAF8178-07F2-40BE-8CBB-5C3315E3CD85}">
      <dgm:prSet/>
      <dgm:spPr/>
      <dgm:t>
        <a:bodyPr/>
        <a:lstStyle/>
        <a:p>
          <a:endParaRPr lang="en-US"/>
        </a:p>
      </dgm:t>
    </dgm:pt>
    <dgm:pt modelId="{D32E4989-44F6-46A5-8079-3E36FE6B46AF}" type="sibTrans" cxnId="{FFAF8178-07F2-40BE-8CBB-5C3315E3CD85}">
      <dgm:prSet/>
      <dgm:spPr/>
      <dgm:t>
        <a:bodyPr/>
        <a:lstStyle/>
        <a:p>
          <a:endParaRPr lang="en-US"/>
        </a:p>
      </dgm:t>
    </dgm:pt>
    <dgm:pt modelId="{5DC01B23-696B-4296-AA5D-A363C6607221}">
      <dgm:prSet phldrT="[Text]" custT="1"/>
      <dgm:spPr>
        <a:solidFill>
          <a:schemeClr val="accent2"/>
        </a:solidFill>
      </dgm:spPr>
      <dgm:t>
        <a:bodyPr/>
        <a:lstStyle/>
        <a:p>
          <a:r>
            <a:rPr lang="en-US" sz="1400" dirty="0">
              <a:latin typeface="+mj-lt"/>
            </a:rPr>
            <a:t>Potential for Reuse</a:t>
          </a:r>
        </a:p>
      </dgm:t>
    </dgm:pt>
    <dgm:pt modelId="{10094947-01DD-4320-8B15-5F486FE16F1F}" type="parTrans" cxnId="{33D12713-8169-4041-A94C-243BE5B57E2F}">
      <dgm:prSet/>
      <dgm:spPr/>
      <dgm:t>
        <a:bodyPr/>
        <a:lstStyle/>
        <a:p>
          <a:endParaRPr lang="en-US"/>
        </a:p>
      </dgm:t>
    </dgm:pt>
    <dgm:pt modelId="{2C044D26-1205-4681-ABF4-F8AC96FD60F5}" type="sibTrans" cxnId="{33D12713-8169-4041-A94C-243BE5B57E2F}">
      <dgm:prSet/>
      <dgm:spPr/>
      <dgm:t>
        <a:bodyPr/>
        <a:lstStyle/>
        <a:p>
          <a:endParaRPr lang="en-US"/>
        </a:p>
      </dgm:t>
    </dgm:pt>
    <dgm:pt modelId="{20EFBAD6-384E-4F72-829D-F3128C27D28B}">
      <dgm:prSet phldrT="[Text]" custT="1"/>
      <dgm:spPr>
        <a:solidFill>
          <a:schemeClr val="accent2"/>
        </a:solidFill>
      </dgm:spPr>
      <dgm:t>
        <a:bodyPr/>
        <a:lstStyle/>
        <a:p>
          <a:r>
            <a:rPr lang="en-US" sz="1400" kern="1200" dirty="0">
              <a:solidFill>
                <a:srgbClr val="FFFFFF"/>
              </a:solidFill>
              <a:latin typeface="+mj-lt"/>
              <a:ea typeface="+mn-ea"/>
              <a:cs typeface="+mn-cs"/>
            </a:rPr>
            <a:t>Potential for Disruption from Construction Breakage</a:t>
          </a:r>
        </a:p>
      </dgm:t>
    </dgm:pt>
    <dgm:pt modelId="{D546CEE0-EA8C-488A-B404-0E249B2B0B01}" type="parTrans" cxnId="{0CFE1FB5-FE05-40A8-9E5E-AC724D0E7E1B}">
      <dgm:prSet/>
      <dgm:spPr/>
      <dgm:t>
        <a:bodyPr/>
        <a:lstStyle/>
        <a:p>
          <a:endParaRPr lang="en-US"/>
        </a:p>
      </dgm:t>
    </dgm:pt>
    <dgm:pt modelId="{6AEA69AC-435E-4CAC-8D91-7E5875C79307}" type="sibTrans" cxnId="{0CFE1FB5-FE05-40A8-9E5E-AC724D0E7E1B}">
      <dgm:prSet/>
      <dgm:spPr/>
      <dgm:t>
        <a:bodyPr/>
        <a:lstStyle/>
        <a:p>
          <a:endParaRPr lang="en-US"/>
        </a:p>
      </dgm:t>
    </dgm:pt>
    <dgm:pt modelId="{C34DB549-C9F8-4DCF-BE54-E1D4F6E32FB0}">
      <dgm:prSet phldrT="[Text]" custT="1"/>
      <dgm:spPr>
        <a:solidFill>
          <a:schemeClr val="accent1"/>
        </a:solidFill>
      </dgm:spPr>
      <dgm:t>
        <a:bodyPr/>
        <a:lstStyle/>
        <a:p>
          <a:r>
            <a:rPr lang="en-US" sz="1600" kern="1200" dirty="0">
              <a:solidFill>
                <a:srgbClr val="FFFFFF"/>
              </a:solidFill>
              <a:latin typeface="+mn-lt"/>
              <a:ea typeface="+mn-ea"/>
              <a:cs typeface="+mn-cs"/>
            </a:rPr>
            <a:t>Public Perception</a:t>
          </a:r>
        </a:p>
      </dgm:t>
    </dgm:pt>
    <dgm:pt modelId="{99ED853D-3B9E-4C37-B012-925283DB2883}" type="parTrans" cxnId="{D06574E5-0F96-45AE-9738-C123012615D2}">
      <dgm:prSet/>
      <dgm:spPr/>
      <dgm:t>
        <a:bodyPr/>
        <a:lstStyle/>
        <a:p>
          <a:endParaRPr lang="en-US"/>
        </a:p>
      </dgm:t>
    </dgm:pt>
    <dgm:pt modelId="{C9A79FD7-11BF-41DB-BB3B-7B2571240DD9}" type="sibTrans" cxnId="{D06574E5-0F96-45AE-9738-C123012615D2}">
      <dgm:prSet/>
      <dgm:spPr/>
      <dgm:t>
        <a:bodyPr/>
        <a:lstStyle/>
        <a:p>
          <a:endParaRPr lang="en-US"/>
        </a:p>
      </dgm:t>
    </dgm:pt>
    <dgm:pt modelId="{066E4356-30C2-4A96-A03A-D0DDE07FAAFA}" type="pres">
      <dgm:prSet presAssocID="{ACB4C0A4-8AC4-4252-BD21-8EC0BC8332BA}" presName="hierChild1" presStyleCnt="0">
        <dgm:presLayoutVars>
          <dgm:orgChart val="1"/>
          <dgm:chPref val="1"/>
          <dgm:dir/>
          <dgm:animOne val="branch"/>
          <dgm:animLvl val="lvl"/>
          <dgm:resizeHandles/>
        </dgm:presLayoutVars>
      </dgm:prSet>
      <dgm:spPr/>
      <dgm:t>
        <a:bodyPr/>
        <a:lstStyle/>
        <a:p>
          <a:endParaRPr lang="en-US"/>
        </a:p>
      </dgm:t>
    </dgm:pt>
    <dgm:pt modelId="{BF98BC9D-3E0F-4F0A-88F3-E10463FF1F4A}" type="pres">
      <dgm:prSet presAssocID="{82DFA39B-ED39-451A-9D13-1BD6C0D7FA25}" presName="hierRoot1" presStyleCnt="0">
        <dgm:presLayoutVars>
          <dgm:hierBranch val="init"/>
        </dgm:presLayoutVars>
      </dgm:prSet>
      <dgm:spPr/>
    </dgm:pt>
    <dgm:pt modelId="{B0982CEC-3543-4925-862A-8F458A8B036C}" type="pres">
      <dgm:prSet presAssocID="{82DFA39B-ED39-451A-9D13-1BD6C0D7FA25}" presName="rootComposite1" presStyleCnt="0"/>
      <dgm:spPr/>
    </dgm:pt>
    <dgm:pt modelId="{B9004280-B7A8-4262-98A9-39CC91988694}" type="pres">
      <dgm:prSet presAssocID="{82DFA39B-ED39-451A-9D13-1BD6C0D7FA25}" presName="rootText1" presStyleLbl="node0" presStyleIdx="0" presStyleCnt="1" custScaleX="273587" custScaleY="142460">
        <dgm:presLayoutVars>
          <dgm:chPref val="3"/>
        </dgm:presLayoutVars>
      </dgm:prSet>
      <dgm:spPr/>
      <dgm:t>
        <a:bodyPr/>
        <a:lstStyle/>
        <a:p>
          <a:endParaRPr lang="en-US"/>
        </a:p>
      </dgm:t>
    </dgm:pt>
    <dgm:pt modelId="{F37DB443-CD66-44F1-BD1F-2BF7244F530B}" type="pres">
      <dgm:prSet presAssocID="{82DFA39B-ED39-451A-9D13-1BD6C0D7FA25}" presName="rootConnector1" presStyleLbl="node1" presStyleIdx="0" presStyleCnt="0"/>
      <dgm:spPr/>
      <dgm:t>
        <a:bodyPr/>
        <a:lstStyle/>
        <a:p>
          <a:endParaRPr lang="en-US"/>
        </a:p>
      </dgm:t>
    </dgm:pt>
    <dgm:pt modelId="{AB8D9DF3-75C5-422B-AFBF-0EED41FC8E34}" type="pres">
      <dgm:prSet presAssocID="{82DFA39B-ED39-451A-9D13-1BD6C0D7FA25}" presName="hierChild2" presStyleCnt="0"/>
      <dgm:spPr/>
    </dgm:pt>
    <dgm:pt modelId="{0E070D90-E3F5-4CB3-BF11-D34A3A2C6504}" type="pres">
      <dgm:prSet presAssocID="{A8E37489-13F0-4435-9A09-C57E2A5F7528}" presName="Name37" presStyleLbl="parChTrans1D2" presStyleIdx="0" presStyleCnt="6"/>
      <dgm:spPr/>
      <dgm:t>
        <a:bodyPr/>
        <a:lstStyle/>
        <a:p>
          <a:endParaRPr lang="en-US"/>
        </a:p>
      </dgm:t>
    </dgm:pt>
    <dgm:pt modelId="{015AAD1A-9CA9-4D24-A548-0E38AB7F0B9A}" type="pres">
      <dgm:prSet presAssocID="{EE238BD7-5928-41A7-9DF2-B6B3BE3323E9}" presName="hierRoot2" presStyleCnt="0">
        <dgm:presLayoutVars>
          <dgm:hierBranch val="init"/>
        </dgm:presLayoutVars>
      </dgm:prSet>
      <dgm:spPr/>
    </dgm:pt>
    <dgm:pt modelId="{9C841BC1-32F4-4A33-BDC1-3C10898BB4E5}" type="pres">
      <dgm:prSet presAssocID="{EE238BD7-5928-41A7-9DF2-B6B3BE3323E9}" presName="rootComposite" presStyleCnt="0"/>
      <dgm:spPr/>
    </dgm:pt>
    <dgm:pt modelId="{93E57EA6-E69F-48BC-BC66-FE968E87F711}" type="pres">
      <dgm:prSet presAssocID="{EE238BD7-5928-41A7-9DF2-B6B3BE3323E9}" presName="rootText" presStyleLbl="node2" presStyleIdx="0" presStyleCnt="6">
        <dgm:presLayoutVars>
          <dgm:chPref val="3"/>
        </dgm:presLayoutVars>
      </dgm:prSet>
      <dgm:spPr/>
      <dgm:t>
        <a:bodyPr/>
        <a:lstStyle/>
        <a:p>
          <a:endParaRPr lang="en-US"/>
        </a:p>
      </dgm:t>
    </dgm:pt>
    <dgm:pt modelId="{5DAE4716-DB73-4D66-9AB2-F38C164FCF9F}" type="pres">
      <dgm:prSet presAssocID="{EE238BD7-5928-41A7-9DF2-B6B3BE3323E9}" presName="rootConnector" presStyleLbl="node2" presStyleIdx="0" presStyleCnt="6"/>
      <dgm:spPr/>
      <dgm:t>
        <a:bodyPr/>
        <a:lstStyle/>
        <a:p>
          <a:endParaRPr lang="en-US"/>
        </a:p>
      </dgm:t>
    </dgm:pt>
    <dgm:pt modelId="{DF5008A5-7737-4A18-981D-7C6D32531B1A}" type="pres">
      <dgm:prSet presAssocID="{EE238BD7-5928-41A7-9DF2-B6B3BE3323E9}" presName="hierChild4" presStyleCnt="0"/>
      <dgm:spPr/>
    </dgm:pt>
    <dgm:pt modelId="{467A0C76-FE0D-4F54-8A99-533587AD94AD}" type="pres">
      <dgm:prSet presAssocID="{FA764823-1C80-45D4-BCDC-710BE2A92A36}" presName="Name37" presStyleLbl="parChTrans1D3" presStyleIdx="0" presStyleCnt="12"/>
      <dgm:spPr/>
      <dgm:t>
        <a:bodyPr/>
        <a:lstStyle/>
        <a:p>
          <a:endParaRPr lang="en-US"/>
        </a:p>
      </dgm:t>
    </dgm:pt>
    <dgm:pt modelId="{E16FE0CE-166F-4C52-A8C4-D7AAEBEC8CD6}" type="pres">
      <dgm:prSet presAssocID="{D0BF14AC-CDDD-4F5F-AFE9-BC552917C379}" presName="hierRoot2" presStyleCnt="0">
        <dgm:presLayoutVars>
          <dgm:hierBranch val="init"/>
        </dgm:presLayoutVars>
      </dgm:prSet>
      <dgm:spPr/>
    </dgm:pt>
    <dgm:pt modelId="{4E6B8A63-A2D5-44C0-A559-F5346341658A}" type="pres">
      <dgm:prSet presAssocID="{D0BF14AC-CDDD-4F5F-AFE9-BC552917C379}" presName="rootComposite" presStyleCnt="0"/>
      <dgm:spPr/>
    </dgm:pt>
    <dgm:pt modelId="{46568AF8-0C18-4CEA-AC63-3D689A317A33}" type="pres">
      <dgm:prSet presAssocID="{D0BF14AC-CDDD-4F5F-AFE9-BC552917C379}" presName="rootText" presStyleLbl="node3" presStyleIdx="0" presStyleCnt="12">
        <dgm:presLayoutVars>
          <dgm:chPref val="3"/>
        </dgm:presLayoutVars>
      </dgm:prSet>
      <dgm:spPr/>
      <dgm:t>
        <a:bodyPr/>
        <a:lstStyle/>
        <a:p>
          <a:endParaRPr lang="en-US"/>
        </a:p>
      </dgm:t>
    </dgm:pt>
    <dgm:pt modelId="{4C9CCB26-2967-48A0-A62E-75B8481F830D}" type="pres">
      <dgm:prSet presAssocID="{D0BF14AC-CDDD-4F5F-AFE9-BC552917C379}" presName="rootConnector" presStyleLbl="node3" presStyleIdx="0" presStyleCnt="12"/>
      <dgm:spPr/>
      <dgm:t>
        <a:bodyPr/>
        <a:lstStyle/>
        <a:p>
          <a:endParaRPr lang="en-US"/>
        </a:p>
      </dgm:t>
    </dgm:pt>
    <dgm:pt modelId="{1B34CE67-43CE-41F0-A687-A353ECB60B5E}" type="pres">
      <dgm:prSet presAssocID="{D0BF14AC-CDDD-4F5F-AFE9-BC552917C379}" presName="hierChild4" presStyleCnt="0"/>
      <dgm:spPr/>
    </dgm:pt>
    <dgm:pt modelId="{758A705D-825C-4CB5-B9F9-79229F4188E5}" type="pres">
      <dgm:prSet presAssocID="{D0BF14AC-CDDD-4F5F-AFE9-BC552917C379}" presName="hierChild5" presStyleCnt="0"/>
      <dgm:spPr/>
    </dgm:pt>
    <dgm:pt modelId="{0B65251C-4447-41B4-A31A-9596C418165B}" type="pres">
      <dgm:prSet presAssocID="{10094947-01DD-4320-8B15-5F486FE16F1F}" presName="Name37" presStyleLbl="parChTrans1D3" presStyleIdx="1" presStyleCnt="12"/>
      <dgm:spPr/>
      <dgm:t>
        <a:bodyPr/>
        <a:lstStyle/>
        <a:p>
          <a:endParaRPr lang="en-US"/>
        </a:p>
      </dgm:t>
    </dgm:pt>
    <dgm:pt modelId="{16C304D5-3485-4B4C-AAA9-5DE160F0FE40}" type="pres">
      <dgm:prSet presAssocID="{5DC01B23-696B-4296-AA5D-A363C6607221}" presName="hierRoot2" presStyleCnt="0">
        <dgm:presLayoutVars>
          <dgm:hierBranch val="init"/>
        </dgm:presLayoutVars>
      </dgm:prSet>
      <dgm:spPr/>
    </dgm:pt>
    <dgm:pt modelId="{173039AE-C06E-4599-A699-5D9886A38205}" type="pres">
      <dgm:prSet presAssocID="{5DC01B23-696B-4296-AA5D-A363C6607221}" presName="rootComposite" presStyleCnt="0"/>
      <dgm:spPr/>
    </dgm:pt>
    <dgm:pt modelId="{F24EA23B-214C-4BBD-9324-776C0928F376}" type="pres">
      <dgm:prSet presAssocID="{5DC01B23-696B-4296-AA5D-A363C6607221}" presName="rootText" presStyleLbl="node3" presStyleIdx="1" presStyleCnt="12">
        <dgm:presLayoutVars>
          <dgm:chPref val="3"/>
        </dgm:presLayoutVars>
      </dgm:prSet>
      <dgm:spPr/>
      <dgm:t>
        <a:bodyPr/>
        <a:lstStyle/>
        <a:p>
          <a:endParaRPr lang="en-US"/>
        </a:p>
      </dgm:t>
    </dgm:pt>
    <dgm:pt modelId="{896ABF38-A939-4409-B898-95BE06ECAC43}" type="pres">
      <dgm:prSet presAssocID="{5DC01B23-696B-4296-AA5D-A363C6607221}" presName="rootConnector" presStyleLbl="node3" presStyleIdx="1" presStyleCnt="12"/>
      <dgm:spPr/>
      <dgm:t>
        <a:bodyPr/>
        <a:lstStyle/>
        <a:p>
          <a:endParaRPr lang="en-US"/>
        </a:p>
      </dgm:t>
    </dgm:pt>
    <dgm:pt modelId="{8E44E1C3-1A73-4C47-B0C7-8738E8D4646A}" type="pres">
      <dgm:prSet presAssocID="{5DC01B23-696B-4296-AA5D-A363C6607221}" presName="hierChild4" presStyleCnt="0"/>
      <dgm:spPr/>
    </dgm:pt>
    <dgm:pt modelId="{388237DD-0767-4509-AC4A-66962CD33B16}" type="pres">
      <dgm:prSet presAssocID="{5DC01B23-696B-4296-AA5D-A363C6607221}" presName="hierChild5" presStyleCnt="0"/>
      <dgm:spPr/>
    </dgm:pt>
    <dgm:pt modelId="{F183627C-B0C2-4017-B2D9-1EAA88E83393}" type="pres">
      <dgm:prSet presAssocID="{EE238BD7-5928-41A7-9DF2-B6B3BE3323E9}" presName="hierChild5" presStyleCnt="0"/>
      <dgm:spPr/>
    </dgm:pt>
    <dgm:pt modelId="{0A447D6B-CF40-47A0-BA58-15DE93DC62DE}" type="pres">
      <dgm:prSet presAssocID="{C911D319-0AC2-4997-BACB-31D63E5F3568}" presName="Name37" presStyleLbl="parChTrans1D2" presStyleIdx="1" presStyleCnt="6"/>
      <dgm:spPr/>
      <dgm:t>
        <a:bodyPr/>
        <a:lstStyle/>
        <a:p>
          <a:endParaRPr lang="en-US"/>
        </a:p>
      </dgm:t>
    </dgm:pt>
    <dgm:pt modelId="{057FB363-6073-471D-87E3-924FF8A51CFA}" type="pres">
      <dgm:prSet presAssocID="{422711C8-2B55-41F9-A426-B962EC50DB56}" presName="hierRoot2" presStyleCnt="0">
        <dgm:presLayoutVars>
          <dgm:hierBranch val="init"/>
        </dgm:presLayoutVars>
      </dgm:prSet>
      <dgm:spPr/>
    </dgm:pt>
    <dgm:pt modelId="{A6069166-10E7-42C3-A627-3D6A6FB2A55D}" type="pres">
      <dgm:prSet presAssocID="{422711C8-2B55-41F9-A426-B962EC50DB56}" presName="rootComposite" presStyleCnt="0"/>
      <dgm:spPr/>
    </dgm:pt>
    <dgm:pt modelId="{1D63387E-7BC9-42B7-8E7F-E14524ECB9E2}" type="pres">
      <dgm:prSet presAssocID="{422711C8-2B55-41F9-A426-B962EC50DB56}" presName="rootText" presStyleLbl="node2" presStyleIdx="1" presStyleCnt="6" custScaleX="127723">
        <dgm:presLayoutVars>
          <dgm:chPref val="3"/>
        </dgm:presLayoutVars>
      </dgm:prSet>
      <dgm:spPr/>
      <dgm:t>
        <a:bodyPr/>
        <a:lstStyle/>
        <a:p>
          <a:endParaRPr lang="en-US"/>
        </a:p>
      </dgm:t>
    </dgm:pt>
    <dgm:pt modelId="{16381590-9D68-4DC4-999E-767C90AB0539}" type="pres">
      <dgm:prSet presAssocID="{422711C8-2B55-41F9-A426-B962EC50DB56}" presName="rootConnector" presStyleLbl="node2" presStyleIdx="1" presStyleCnt="6"/>
      <dgm:spPr/>
      <dgm:t>
        <a:bodyPr/>
        <a:lstStyle/>
        <a:p>
          <a:endParaRPr lang="en-US"/>
        </a:p>
      </dgm:t>
    </dgm:pt>
    <dgm:pt modelId="{9013D62F-A0EE-4A2E-BCB3-0E986CF51056}" type="pres">
      <dgm:prSet presAssocID="{422711C8-2B55-41F9-A426-B962EC50DB56}" presName="hierChild4" presStyleCnt="0"/>
      <dgm:spPr/>
    </dgm:pt>
    <dgm:pt modelId="{72CE3A58-D882-4D2C-A4C4-8F52ADE8ED86}" type="pres">
      <dgm:prSet presAssocID="{52B623B8-430F-4D47-AC93-F9F963D26EAB}" presName="Name37" presStyleLbl="parChTrans1D3" presStyleIdx="2" presStyleCnt="12"/>
      <dgm:spPr/>
      <dgm:t>
        <a:bodyPr/>
        <a:lstStyle/>
        <a:p>
          <a:endParaRPr lang="en-US"/>
        </a:p>
      </dgm:t>
    </dgm:pt>
    <dgm:pt modelId="{4CE690BE-8989-4F72-BBD8-F07CBE643560}" type="pres">
      <dgm:prSet presAssocID="{7A1CC666-11E8-401F-99BE-838AB4B94C67}" presName="hierRoot2" presStyleCnt="0">
        <dgm:presLayoutVars>
          <dgm:hierBranch val="init"/>
        </dgm:presLayoutVars>
      </dgm:prSet>
      <dgm:spPr/>
    </dgm:pt>
    <dgm:pt modelId="{0A39CF39-C1B5-483D-A09E-AD7AAE723FF6}" type="pres">
      <dgm:prSet presAssocID="{7A1CC666-11E8-401F-99BE-838AB4B94C67}" presName="rootComposite" presStyleCnt="0"/>
      <dgm:spPr/>
    </dgm:pt>
    <dgm:pt modelId="{56C781BF-191A-41BD-8C3E-BDF142AC590A}" type="pres">
      <dgm:prSet presAssocID="{7A1CC666-11E8-401F-99BE-838AB4B94C67}" presName="rootText" presStyleLbl="node3" presStyleIdx="2" presStyleCnt="12">
        <dgm:presLayoutVars>
          <dgm:chPref val="3"/>
        </dgm:presLayoutVars>
      </dgm:prSet>
      <dgm:spPr/>
      <dgm:t>
        <a:bodyPr/>
        <a:lstStyle/>
        <a:p>
          <a:endParaRPr lang="en-US"/>
        </a:p>
      </dgm:t>
    </dgm:pt>
    <dgm:pt modelId="{277E24E6-D7F6-4A41-9D6D-FAD1315E3609}" type="pres">
      <dgm:prSet presAssocID="{7A1CC666-11E8-401F-99BE-838AB4B94C67}" presName="rootConnector" presStyleLbl="node3" presStyleIdx="2" presStyleCnt="12"/>
      <dgm:spPr/>
      <dgm:t>
        <a:bodyPr/>
        <a:lstStyle/>
        <a:p>
          <a:endParaRPr lang="en-US"/>
        </a:p>
      </dgm:t>
    </dgm:pt>
    <dgm:pt modelId="{6C22DC07-4697-4E31-A596-332133F58783}" type="pres">
      <dgm:prSet presAssocID="{7A1CC666-11E8-401F-99BE-838AB4B94C67}" presName="hierChild4" presStyleCnt="0"/>
      <dgm:spPr/>
    </dgm:pt>
    <dgm:pt modelId="{C12D5A02-8FBF-4A5A-889D-79BC24778B28}" type="pres">
      <dgm:prSet presAssocID="{7A1CC666-11E8-401F-99BE-838AB4B94C67}" presName="hierChild5" presStyleCnt="0"/>
      <dgm:spPr/>
    </dgm:pt>
    <dgm:pt modelId="{C07DA427-3071-4F2F-BFD1-B9F58BB1A9A7}" type="pres">
      <dgm:prSet presAssocID="{494E9519-16FE-4302-8054-1E66F6D0624E}" presName="Name37" presStyleLbl="parChTrans1D3" presStyleIdx="3" presStyleCnt="12"/>
      <dgm:spPr/>
      <dgm:t>
        <a:bodyPr/>
        <a:lstStyle/>
        <a:p>
          <a:endParaRPr lang="en-US"/>
        </a:p>
      </dgm:t>
    </dgm:pt>
    <dgm:pt modelId="{1F2CBC6D-FB25-48E7-8768-12C64C30F595}" type="pres">
      <dgm:prSet presAssocID="{0D55944D-7C21-4A12-8C37-20F7E7757806}" presName="hierRoot2" presStyleCnt="0">
        <dgm:presLayoutVars>
          <dgm:hierBranch val="init"/>
        </dgm:presLayoutVars>
      </dgm:prSet>
      <dgm:spPr/>
    </dgm:pt>
    <dgm:pt modelId="{87F56FE7-0BC6-4075-9237-CCA074DB1237}" type="pres">
      <dgm:prSet presAssocID="{0D55944D-7C21-4A12-8C37-20F7E7757806}" presName="rootComposite" presStyleCnt="0"/>
      <dgm:spPr/>
    </dgm:pt>
    <dgm:pt modelId="{3B07A43C-522F-490D-B9C6-0C9B2B7987B1}" type="pres">
      <dgm:prSet presAssocID="{0D55944D-7C21-4A12-8C37-20F7E7757806}" presName="rootText" presStyleLbl="node3" presStyleIdx="3" presStyleCnt="12">
        <dgm:presLayoutVars>
          <dgm:chPref val="3"/>
        </dgm:presLayoutVars>
      </dgm:prSet>
      <dgm:spPr/>
      <dgm:t>
        <a:bodyPr/>
        <a:lstStyle/>
        <a:p>
          <a:endParaRPr lang="en-US"/>
        </a:p>
      </dgm:t>
    </dgm:pt>
    <dgm:pt modelId="{A94451E0-2068-4A42-B6A5-0DE090D60200}" type="pres">
      <dgm:prSet presAssocID="{0D55944D-7C21-4A12-8C37-20F7E7757806}" presName="rootConnector" presStyleLbl="node3" presStyleIdx="3" presStyleCnt="12"/>
      <dgm:spPr/>
      <dgm:t>
        <a:bodyPr/>
        <a:lstStyle/>
        <a:p>
          <a:endParaRPr lang="en-US"/>
        </a:p>
      </dgm:t>
    </dgm:pt>
    <dgm:pt modelId="{13820A91-4869-4401-BD50-12D54E2168C6}" type="pres">
      <dgm:prSet presAssocID="{0D55944D-7C21-4A12-8C37-20F7E7757806}" presName="hierChild4" presStyleCnt="0"/>
      <dgm:spPr/>
    </dgm:pt>
    <dgm:pt modelId="{96E611B0-20E8-48F0-83B3-5CF14672B528}" type="pres">
      <dgm:prSet presAssocID="{0D55944D-7C21-4A12-8C37-20F7E7757806}" presName="hierChild5" presStyleCnt="0"/>
      <dgm:spPr/>
    </dgm:pt>
    <dgm:pt modelId="{392610B3-74F2-4731-BA3C-F86D3E122FC2}" type="pres">
      <dgm:prSet presAssocID="{2CE2D1C8-01E6-45E7-ACC9-7506F98642F5}" presName="Name37" presStyleLbl="parChTrans1D3" presStyleIdx="4" presStyleCnt="12"/>
      <dgm:spPr/>
      <dgm:t>
        <a:bodyPr/>
        <a:lstStyle/>
        <a:p>
          <a:endParaRPr lang="en-US"/>
        </a:p>
      </dgm:t>
    </dgm:pt>
    <dgm:pt modelId="{8A269BA6-6E44-4455-B49C-23694216FDFB}" type="pres">
      <dgm:prSet presAssocID="{8BD52923-3507-47C6-A467-ABD9E50D4405}" presName="hierRoot2" presStyleCnt="0">
        <dgm:presLayoutVars>
          <dgm:hierBranch val="init"/>
        </dgm:presLayoutVars>
      </dgm:prSet>
      <dgm:spPr/>
    </dgm:pt>
    <dgm:pt modelId="{B7F916EE-25BC-4F5F-B0BA-D0773DA5327C}" type="pres">
      <dgm:prSet presAssocID="{8BD52923-3507-47C6-A467-ABD9E50D4405}" presName="rootComposite" presStyleCnt="0"/>
      <dgm:spPr/>
    </dgm:pt>
    <dgm:pt modelId="{67EED742-CE2D-4F18-BFCA-9DDE8A3DA053}" type="pres">
      <dgm:prSet presAssocID="{8BD52923-3507-47C6-A467-ABD9E50D4405}" presName="rootText" presStyleLbl="node3" presStyleIdx="4" presStyleCnt="12">
        <dgm:presLayoutVars>
          <dgm:chPref val="3"/>
        </dgm:presLayoutVars>
      </dgm:prSet>
      <dgm:spPr/>
      <dgm:t>
        <a:bodyPr/>
        <a:lstStyle/>
        <a:p>
          <a:endParaRPr lang="en-US"/>
        </a:p>
      </dgm:t>
    </dgm:pt>
    <dgm:pt modelId="{945A1AFD-FD7E-4993-BA15-6A4F06907D4B}" type="pres">
      <dgm:prSet presAssocID="{8BD52923-3507-47C6-A467-ABD9E50D4405}" presName="rootConnector" presStyleLbl="node3" presStyleIdx="4" presStyleCnt="12"/>
      <dgm:spPr/>
      <dgm:t>
        <a:bodyPr/>
        <a:lstStyle/>
        <a:p>
          <a:endParaRPr lang="en-US"/>
        </a:p>
      </dgm:t>
    </dgm:pt>
    <dgm:pt modelId="{7FB004AB-6C7F-47F2-A570-7D635567FB23}" type="pres">
      <dgm:prSet presAssocID="{8BD52923-3507-47C6-A467-ABD9E50D4405}" presName="hierChild4" presStyleCnt="0"/>
      <dgm:spPr/>
    </dgm:pt>
    <dgm:pt modelId="{E750D9EE-3136-4628-8A18-4410EE66C902}" type="pres">
      <dgm:prSet presAssocID="{8BD52923-3507-47C6-A467-ABD9E50D4405}" presName="hierChild5" presStyleCnt="0"/>
      <dgm:spPr/>
    </dgm:pt>
    <dgm:pt modelId="{639A23DE-C6A4-4452-84F8-96263892CDF2}" type="pres">
      <dgm:prSet presAssocID="{2E2BBD4E-9CFD-4463-8316-684A0032FE30}" presName="Name37" presStyleLbl="parChTrans1D3" presStyleIdx="5" presStyleCnt="12"/>
      <dgm:spPr/>
      <dgm:t>
        <a:bodyPr/>
        <a:lstStyle/>
        <a:p>
          <a:endParaRPr lang="en-US"/>
        </a:p>
      </dgm:t>
    </dgm:pt>
    <dgm:pt modelId="{0D37A182-B38D-42D0-B259-5FD70BBACBC9}" type="pres">
      <dgm:prSet presAssocID="{E1CB486C-E359-4A2A-B861-BDB10A049770}" presName="hierRoot2" presStyleCnt="0">
        <dgm:presLayoutVars>
          <dgm:hierBranch val="init"/>
        </dgm:presLayoutVars>
      </dgm:prSet>
      <dgm:spPr/>
    </dgm:pt>
    <dgm:pt modelId="{B2019E86-12A1-4B3B-92DE-B3C267E09FEF}" type="pres">
      <dgm:prSet presAssocID="{E1CB486C-E359-4A2A-B861-BDB10A049770}" presName="rootComposite" presStyleCnt="0"/>
      <dgm:spPr/>
    </dgm:pt>
    <dgm:pt modelId="{FB734F12-4F16-42D3-8189-9D2CAD804DFF}" type="pres">
      <dgm:prSet presAssocID="{E1CB486C-E359-4A2A-B861-BDB10A049770}" presName="rootText" presStyleLbl="node3" presStyleIdx="5" presStyleCnt="12">
        <dgm:presLayoutVars>
          <dgm:chPref val="3"/>
        </dgm:presLayoutVars>
      </dgm:prSet>
      <dgm:spPr/>
      <dgm:t>
        <a:bodyPr/>
        <a:lstStyle/>
        <a:p>
          <a:endParaRPr lang="en-US"/>
        </a:p>
      </dgm:t>
    </dgm:pt>
    <dgm:pt modelId="{4BDE72A5-FBED-4213-BDB5-1C7AEF0902DB}" type="pres">
      <dgm:prSet presAssocID="{E1CB486C-E359-4A2A-B861-BDB10A049770}" presName="rootConnector" presStyleLbl="node3" presStyleIdx="5" presStyleCnt="12"/>
      <dgm:spPr/>
      <dgm:t>
        <a:bodyPr/>
        <a:lstStyle/>
        <a:p>
          <a:endParaRPr lang="en-US"/>
        </a:p>
      </dgm:t>
    </dgm:pt>
    <dgm:pt modelId="{B6D8345A-0333-4F9C-9665-AB75AA8A979D}" type="pres">
      <dgm:prSet presAssocID="{E1CB486C-E359-4A2A-B861-BDB10A049770}" presName="hierChild4" presStyleCnt="0"/>
      <dgm:spPr/>
    </dgm:pt>
    <dgm:pt modelId="{63110007-D2B3-494B-A044-DD222DF54D68}" type="pres">
      <dgm:prSet presAssocID="{E1CB486C-E359-4A2A-B861-BDB10A049770}" presName="hierChild5" presStyleCnt="0"/>
      <dgm:spPr/>
    </dgm:pt>
    <dgm:pt modelId="{5737F363-7C1A-440D-9884-B0ACD4A17C5E}" type="pres">
      <dgm:prSet presAssocID="{422711C8-2B55-41F9-A426-B962EC50DB56}" presName="hierChild5" presStyleCnt="0"/>
      <dgm:spPr/>
    </dgm:pt>
    <dgm:pt modelId="{2D324EEA-A936-4B1F-97C0-EAD4C2F3B01A}" type="pres">
      <dgm:prSet presAssocID="{4DF32B8D-18D7-4F08-BC18-11C400406587}" presName="Name37" presStyleLbl="parChTrans1D2" presStyleIdx="2" presStyleCnt="6"/>
      <dgm:spPr/>
      <dgm:t>
        <a:bodyPr/>
        <a:lstStyle/>
        <a:p>
          <a:endParaRPr lang="en-US"/>
        </a:p>
      </dgm:t>
    </dgm:pt>
    <dgm:pt modelId="{FA5A8960-54E5-484E-89C4-9E456598634E}" type="pres">
      <dgm:prSet presAssocID="{DB71D706-F8CC-4D59-B299-2205E6E3A0FB}" presName="hierRoot2" presStyleCnt="0">
        <dgm:presLayoutVars>
          <dgm:hierBranch val="init"/>
        </dgm:presLayoutVars>
      </dgm:prSet>
      <dgm:spPr/>
    </dgm:pt>
    <dgm:pt modelId="{6433F5C7-1697-4000-AAF8-345116D5DC38}" type="pres">
      <dgm:prSet presAssocID="{DB71D706-F8CC-4D59-B299-2205E6E3A0FB}" presName="rootComposite" presStyleCnt="0"/>
      <dgm:spPr/>
    </dgm:pt>
    <dgm:pt modelId="{B9FB9C64-DC99-4A37-8108-54CA87FC22D7}" type="pres">
      <dgm:prSet presAssocID="{DB71D706-F8CC-4D59-B299-2205E6E3A0FB}" presName="rootText" presStyleLbl="node2" presStyleIdx="2" presStyleCnt="6" custScaleX="136388">
        <dgm:presLayoutVars>
          <dgm:chPref val="3"/>
        </dgm:presLayoutVars>
      </dgm:prSet>
      <dgm:spPr/>
      <dgm:t>
        <a:bodyPr/>
        <a:lstStyle/>
        <a:p>
          <a:endParaRPr lang="en-US"/>
        </a:p>
      </dgm:t>
    </dgm:pt>
    <dgm:pt modelId="{4CA090C2-8891-42F3-B8CC-53FEAA666DE6}" type="pres">
      <dgm:prSet presAssocID="{DB71D706-F8CC-4D59-B299-2205E6E3A0FB}" presName="rootConnector" presStyleLbl="node2" presStyleIdx="2" presStyleCnt="6"/>
      <dgm:spPr/>
      <dgm:t>
        <a:bodyPr/>
        <a:lstStyle/>
        <a:p>
          <a:endParaRPr lang="en-US"/>
        </a:p>
      </dgm:t>
    </dgm:pt>
    <dgm:pt modelId="{60E7CD27-656E-4CFF-BC07-4361DB51FA50}" type="pres">
      <dgm:prSet presAssocID="{DB71D706-F8CC-4D59-B299-2205E6E3A0FB}" presName="hierChild4" presStyleCnt="0"/>
      <dgm:spPr/>
    </dgm:pt>
    <dgm:pt modelId="{824D861B-8FA8-4468-A43D-7D6C811F2563}" type="pres">
      <dgm:prSet presAssocID="{3FB30E07-59AC-4982-A331-87830A572EE4}" presName="Name37" presStyleLbl="parChTrans1D3" presStyleIdx="6" presStyleCnt="12"/>
      <dgm:spPr/>
      <dgm:t>
        <a:bodyPr/>
        <a:lstStyle/>
        <a:p>
          <a:endParaRPr lang="en-US"/>
        </a:p>
      </dgm:t>
    </dgm:pt>
    <dgm:pt modelId="{BD133E6D-1AD9-4597-B0F5-ABAFEF05620C}" type="pres">
      <dgm:prSet presAssocID="{2070EDD5-0567-42E0-B929-416B9D72049E}" presName="hierRoot2" presStyleCnt="0">
        <dgm:presLayoutVars>
          <dgm:hierBranch val="init"/>
        </dgm:presLayoutVars>
      </dgm:prSet>
      <dgm:spPr/>
    </dgm:pt>
    <dgm:pt modelId="{199CC1D2-252C-43CA-B95F-5F08E5F54BD7}" type="pres">
      <dgm:prSet presAssocID="{2070EDD5-0567-42E0-B929-416B9D72049E}" presName="rootComposite" presStyleCnt="0"/>
      <dgm:spPr/>
    </dgm:pt>
    <dgm:pt modelId="{74349BBD-EBCA-4AF6-AB36-D411BD1227E0}" type="pres">
      <dgm:prSet presAssocID="{2070EDD5-0567-42E0-B929-416B9D72049E}" presName="rootText" presStyleLbl="node3" presStyleIdx="6" presStyleCnt="12">
        <dgm:presLayoutVars>
          <dgm:chPref val="3"/>
        </dgm:presLayoutVars>
      </dgm:prSet>
      <dgm:spPr/>
      <dgm:t>
        <a:bodyPr/>
        <a:lstStyle/>
        <a:p>
          <a:endParaRPr lang="en-US"/>
        </a:p>
      </dgm:t>
    </dgm:pt>
    <dgm:pt modelId="{5B4F1A03-EF7A-4705-AC8F-EF12490E7680}" type="pres">
      <dgm:prSet presAssocID="{2070EDD5-0567-42E0-B929-416B9D72049E}" presName="rootConnector" presStyleLbl="node3" presStyleIdx="6" presStyleCnt="12"/>
      <dgm:spPr/>
      <dgm:t>
        <a:bodyPr/>
        <a:lstStyle/>
        <a:p>
          <a:endParaRPr lang="en-US"/>
        </a:p>
      </dgm:t>
    </dgm:pt>
    <dgm:pt modelId="{5C532DDA-C585-44EE-938E-254E92042F42}" type="pres">
      <dgm:prSet presAssocID="{2070EDD5-0567-42E0-B929-416B9D72049E}" presName="hierChild4" presStyleCnt="0"/>
      <dgm:spPr/>
    </dgm:pt>
    <dgm:pt modelId="{F9FA4092-898F-4907-8ACF-54EB09E26C3E}" type="pres">
      <dgm:prSet presAssocID="{2070EDD5-0567-42E0-B929-416B9D72049E}" presName="hierChild5" presStyleCnt="0"/>
      <dgm:spPr/>
    </dgm:pt>
    <dgm:pt modelId="{16FE8B9C-D89E-4E86-9D48-FE824C08B551}" type="pres">
      <dgm:prSet presAssocID="{CF1CE794-494D-4459-8EBC-5FE76AB3BFC0}" presName="Name37" presStyleLbl="parChTrans1D3" presStyleIdx="7" presStyleCnt="12"/>
      <dgm:spPr/>
      <dgm:t>
        <a:bodyPr/>
        <a:lstStyle/>
        <a:p>
          <a:endParaRPr lang="en-US"/>
        </a:p>
      </dgm:t>
    </dgm:pt>
    <dgm:pt modelId="{E944DD5C-12D5-4FA2-9AE7-520FE9D3FF09}" type="pres">
      <dgm:prSet presAssocID="{C26DB478-61EE-4A8B-90AB-9EB55CF5B748}" presName="hierRoot2" presStyleCnt="0">
        <dgm:presLayoutVars>
          <dgm:hierBranch val="init"/>
        </dgm:presLayoutVars>
      </dgm:prSet>
      <dgm:spPr/>
    </dgm:pt>
    <dgm:pt modelId="{85829FEA-447F-486A-B9EB-EA31E1465741}" type="pres">
      <dgm:prSet presAssocID="{C26DB478-61EE-4A8B-90AB-9EB55CF5B748}" presName="rootComposite" presStyleCnt="0"/>
      <dgm:spPr/>
    </dgm:pt>
    <dgm:pt modelId="{0D5A49DD-A73E-444D-91FA-F1CED0E75C0B}" type="pres">
      <dgm:prSet presAssocID="{C26DB478-61EE-4A8B-90AB-9EB55CF5B748}" presName="rootText" presStyleLbl="node3" presStyleIdx="7" presStyleCnt="12">
        <dgm:presLayoutVars>
          <dgm:chPref val="3"/>
        </dgm:presLayoutVars>
      </dgm:prSet>
      <dgm:spPr/>
      <dgm:t>
        <a:bodyPr/>
        <a:lstStyle/>
        <a:p>
          <a:endParaRPr lang="en-US"/>
        </a:p>
      </dgm:t>
    </dgm:pt>
    <dgm:pt modelId="{409AA8E9-CD27-4E2E-A41F-59E7BBD38108}" type="pres">
      <dgm:prSet presAssocID="{C26DB478-61EE-4A8B-90AB-9EB55CF5B748}" presName="rootConnector" presStyleLbl="node3" presStyleIdx="7" presStyleCnt="12"/>
      <dgm:spPr/>
      <dgm:t>
        <a:bodyPr/>
        <a:lstStyle/>
        <a:p>
          <a:endParaRPr lang="en-US"/>
        </a:p>
      </dgm:t>
    </dgm:pt>
    <dgm:pt modelId="{42EBAF8C-343F-4734-880E-6169FC728A14}" type="pres">
      <dgm:prSet presAssocID="{C26DB478-61EE-4A8B-90AB-9EB55CF5B748}" presName="hierChild4" presStyleCnt="0"/>
      <dgm:spPr/>
    </dgm:pt>
    <dgm:pt modelId="{BCD79CA3-F9E6-4743-BB7B-1BD687FE63C9}" type="pres">
      <dgm:prSet presAssocID="{C26DB478-61EE-4A8B-90AB-9EB55CF5B748}" presName="hierChild5" presStyleCnt="0"/>
      <dgm:spPr/>
    </dgm:pt>
    <dgm:pt modelId="{C7A17915-88F8-4112-A238-61AD1064800F}" type="pres">
      <dgm:prSet presAssocID="{DB71D706-F8CC-4D59-B299-2205E6E3A0FB}" presName="hierChild5" presStyleCnt="0"/>
      <dgm:spPr/>
    </dgm:pt>
    <dgm:pt modelId="{47C0B20A-7EC6-4D16-8B7B-78E1EB3B01E7}" type="pres">
      <dgm:prSet presAssocID="{ADBE24FF-7739-4CD0-BAEF-EBD300E64F05}" presName="Name37" presStyleLbl="parChTrans1D2" presStyleIdx="3" presStyleCnt="6"/>
      <dgm:spPr/>
      <dgm:t>
        <a:bodyPr/>
        <a:lstStyle/>
        <a:p>
          <a:endParaRPr lang="en-US"/>
        </a:p>
      </dgm:t>
    </dgm:pt>
    <dgm:pt modelId="{CDFC97A9-3732-4171-9F7D-572CAFD942D7}" type="pres">
      <dgm:prSet presAssocID="{A173FB84-8943-4873-BA33-7FA41E8C7823}" presName="hierRoot2" presStyleCnt="0">
        <dgm:presLayoutVars>
          <dgm:hierBranch val="init"/>
        </dgm:presLayoutVars>
      </dgm:prSet>
      <dgm:spPr/>
    </dgm:pt>
    <dgm:pt modelId="{0F5B374B-3271-4937-A6CC-DC85773AD21F}" type="pres">
      <dgm:prSet presAssocID="{A173FB84-8943-4873-BA33-7FA41E8C7823}" presName="rootComposite" presStyleCnt="0"/>
      <dgm:spPr/>
    </dgm:pt>
    <dgm:pt modelId="{C8F6B7A6-AFE1-4DF2-AEA8-698565A8A2B3}" type="pres">
      <dgm:prSet presAssocID="{A173FB84-8943-4873-BA33-7FA41E8C7823}" presName="rootText" presStyleLbl="node2" presStyleIdx="3" presStyleCnt="6">
        <dgm:presLayoutVars>
          <dgm:chPref val="3"/>
        </dgm:presLayoutVars>
      </dgm:prSet>
      <dgm:spPr/>
      <dgm:t>
        <a:bodyPr/>
        <a:lstStyle/>
        <a:p>
          <a:endParaRPr lang="en-US"/>
        </a:p>
      </dgm:t>
    </dgm:pt>
    <dgm:pt modelId="{B60DF6E3-C3A5-42D5-854F-4D893A97BEA0}" type="pres">
      <dgm:prSet presAssocID="{A173FB84-8943-4873-BA33-7FA41E8C7823}" presName="rootConnector" presStyleLbl="node2" presStyleIdx="3" presStyleCnt="6"/>
      <dgm:spPr/>
      <dgm:t>
        <a:bodyPr/>
        <a:lstStyle/>
        <a:p>
          <a:endParaRPr lang="en-US"/>
        </a:p>
      </dgm:t>
    </dgm:pt>
    <dgm:pt modelId="{FD515A2E-9095-4B9D-A7A3-C4982AAC3DCE}" type="pres">
      <dgm:prSet presAssocID="{A173FB84-8943-4873-BA33-7FA41E8C7823}" presName="hierChild4" presStyleCnt="0"/>
      <dgm:spPr/>
    </dgm:pt>
    <dgm:pt modelId="{77D24D18-E832-474B-9982-2089A5797EEA}" type="pres">
      <dgm:prSet presAssocID="{8552B977-ED8E-41DC-B802-381B68AC7CB9}" presName="Name37" presStyleLbl="parChTrans1D3" presStyleIdx="8" presStyleCnt="12"/>
      <dgm:spPr/>
      <dgm:t>
        <a:bodyPr/>
        <a:lstStyle/>
        <a:p>
          <a:endParaRPr lang="en-US"/>
        </a:p>
      </dgm:t>
    </dgm:pt>
    <dgm:pt modelId="{E2FEFA12-7EBB-4DCB-9488-6534A07AA7CB}" type="pres">
      <dgm:prSet presAssocID="{D6E78AB9-6787-4592-868C-D974D74F214A}" presName="hierRoot2" presStyleCnt="0">
        <dgm:presLayoutVars>
          <dgm:hierBranch val="init"/>
        </dgm:presLayoutVars>
      </dgm:prSet>
      <dgm:spPr/>
    </dgm:pt>
    <dgm:pt modelId="{2B5AFDE2-BB0B-4A29-81BC-7E4BEAC470FF}" type="pres">
      <dgm:prSet presAssocID="{D6E78AB9-6787-4592-868C-D974D74F214A}" presName="rootComposite" presStyleCnt="0"/>
      <dgm:spPr/>
    </dgm:pt>
    <dgm:pt modelId="{14D25E44-8664-4280-BDE1-07A7768D635B}" type="pres">
      <dgm:prSet presAssocID="{D6E78AB9-6787-4592-868C-D974D74F214A}" presName="rootText" presStyleLbl="node3" presStyleIdx="8" presStyleCnt="12">
        <dgm:presLayoutVars>
          <dgm:chPref val="3"/>
        </dgm:presLayoutVars>
      </dgm:prSet>
      <dgm:spPr/>
      <dgm:t>
        <a:bodyPr/>
        <a:lstStyle/>
        <a:p>
          <a:endParaRPr lang="en-US"/>
        </a:p>
      </dgm:t>
    </dgm:pt>
    <dgm:pt modelId="{044B08AE-9DA1-4345-9849-7B3F6A3E30D5}" type="pres">
      <dgm:prSet presAssocID="{D6E78AB9-6787-4592-868C-D974D74F214A}" presName="rootConnector" presStyleLbl="node3" presStyleIdx="8" presStyleCnt="12"/>
      <dgm:spPr/>
      <dgm:t>
        <a:bodyPr/>
        <a:lstStyle/>
        <a:p>
          <a:endParaRPr lang="en-US"/>
        </a:p>
      </dgm:t>
    </dgm:pt>
    <dgm:pt modelId="{B07F6700-C0D1-4D24-8B9D-05E803CF828D}" type="pres">
      <dgm:prSet presAssocID="{D6E78AB9-6787-4592-868C-D974D74F214A}" presName="hierChild4" presStyleCnt="0"/>
      <dgm:spPr/>
    </dgm:pt>
    <dgm:pt modelId="{A1DB729B-50C3-42B6-9362-9465B8D60951}" type="pres">
      <dgm:prSet presAssocID="{D6E78AB9-6787-4592-868C-D974D74F214A}" presName="hierChild5" presStyleCnt="0"/>
      <dgm:spPr/>
    </dgm:pt>
    <dgm:pt modelId="{F032EFE7-3DD8-400A-814A-8C545A469AF4}" type="pres">
      <dgm:prSet presAssocID="{C629DB10-1ED6-4F5C-84C7-228670E3F1D0}" presName="Name37" presStyleLbl="parChTrans1D3" presStyleIdx="9" presStyleCnt="12"/>
      <dgm:spPr/>
      <dgm:t>
        <a:bodyPr/>
        <a:lstStyle/>
        <a:p>
          <a:endParaRPr lang="en-US"/>
        </a:p>
      </dgm:t>
    </dgm:pt>
    <dgm:pt modelId="{3C2D7EAC-D7DE-4B1E-867B-BFA90831262C}" type="pres">
      <dgm:prSet presAssocID="{70859096-C796-4F5F-AB00-1225AF20CC26}" presName="hierRoot2" presStyleCnt="0">
        <dgm:presLayoutVars>
          <dgm:hierBranch val="init"/>
        </dgm:presLayoutVars>
      </dgm:prSet>
      <dgm:spPr/>
    </dgm:pt>
    <dgm:pt modelId="{EE166F15-3BE2-4F5C-8D19-1FCCDF2F837F}" type="pres">
      <dgm:prSet presAssocID="{70859096-C796-4F5F-AB00-1225AF20CC26}" presName="rootComposite" presStyleCnt="0"/>
      <dgm:spPr/>
    </dgm:pt>
    <dgm:pt modelId="{F72CA5B2-C172-47E9-8E76-DC5587A48906}" type="pres">
      <dgm:prSet presAssocID="{70859096-C796-4F5F-AB00-1225AF20CC26}" presName="rootText" presStyleLbl="node3" presStyleIdx="9" presStyleCnt="12">
        <dgm:presLayoutVars>
          <dgm:chPref val="3"/>
        </dgm:presLayoutVars>
      </dgm:prSet>
      <dgm:spPr/>
      <dgm:t>
        <a:bodyPr/>
        <a:lstStyle/>
        <a:p>
          <a:endParaRPr lang="en-US"/>
        </a:p>
      </dgm:t>
    </dgm:pt>
    <dgm:pt modelId="{09CF94C2-F4B5-49CD-984E-FC83ABD94B29}" type="pres">
      <dgm:prSet presAssocID="{70859096-C796-4F5F-AB00-1225AF20CC26}" presName="rootConnector" presStyleLbl="node3" presStyleIdx="9" presStyleCnt="12"/>
      <dgm:spPr/>
      <dgm:t>
        <a:bodyPr/>
        <a:lstStyle/>
        <a:p>
          <a:endParaRPr lang="en-US"/>
        </a:p>
      </dgm:t>
    </dgm:pt>
    <dgm:pt modelId="{42AD1272-C3C5-40D7-960F-7B1C42B9B949}" type="pres">
      <dgm:prSet presAssocID="{70859096-C796-4F5F-AB00-1225AF20CC26}" presName="hierChild4" presStyleCnt="0"/>
      <dgm:spPr/>
    </dgm:pt>
    <dgm:pt modelId="{D228862A-0BAE-4E9C-855E-1E0A2FAE2C03}" type="pres">
      <dgm:prSet presAssocID="{70859096-C796-4F5F-AB00-1225AF20CC26}" presName="hierChild5" presStyleCnt="0"/>
      <dgm:spPr/>
    </dgm:pt>
    <dgm:pt modelId="{AA0D6E78-8863-4FAC-95C2-406BC89661F2}" type="pres">
      <dgm:prSet presAssocID="{A173FB84-8943-4873-BA33-7FA41E8C7823}" presName="hierChild5" presStyleCnt="0"/>
      <dgm:spPr/>
    </dgm:pt>
    <dgm:pt modelId="{B1BC797E-6784-4A2C-A85B-BE17CCF1BF52}" type="pres">
      <dgm:prSet presAssocID="{69F9AD84-62FD-4F2D-9C09-ACDD6BD3C5E1}" presName="Name37" presStyleLbl="parChTrans1D2" presStyleIdx="4" presStyleCnt="6"/>
      <dgm:spPr/>
      <dgm:t>
        <a:bodyPr/>
        <a:lstStyle/>
        <a:p>
          <a:endParaRPr lang="en-US"/>
        </a:p>
      </dgm:t>
    </dgm:pt>
    <dgm:pt modelId="{4A3FFC63-422C-408C-B85C-ADA9F6FD2FD6}" type="pres">
      <dgm:prSet presAssocID="{B0CEDEC5-1ED0-41F5-9879-579123E67159}" presName="hierRoot2" presStyleCnt="0">
        <dgm:presLayoutVars>
          <dgm:hierBranch val="init"/>
        </dgm:presLayoutVars>
      </dgm:prSet>
      <dgm:spPr/>
    </dgm:pt>
    <dgm:pt modelId="{92DBE876-892F-4ACB-9AD8-EFF7157FA2F7}" type="pres">
      <dgm:prSet presAssocID="{B0CEDEC5-1ED0-41F5-9879-579123E67159}" presName="rootComposite" presStyleCnt="0"/>
      <dgm:spPr/>
    </dgm:pt>
    <dgm:pt modelId="{001B636A-FE19-4F94-9455-544E5DBD635F}" type="pres">
      <dgm:prSet presAssocID="{B0CEDEC5-1ED0-41F5-9879-579123E67159}" presName="rootText" presStyleLbl="node2" presStyleIdx="4" presStyleCnt="6">
        <dgm:presLayoutVars>
          <dgm:chPref val="3"/>
        </dgm:presLayoutVars>
      </dgm:prSet>
      <dgm:spPr/>
      <dgm:t>
        <a:bodyPr/>
        <a:lstStyle/>
        <a:p>
          <a:endParaRPr lang="en-US"/>
        </a:p>
      </dgm:t>
    </dgm:pt>
    <dgm:pt modelId="{1F392091-81F3-456D-BA67-8982AB560AE8}" type="pres">
      <dgm:prSet presAssocID="{B0CEDEC5-1ED0-41F5-9879-579123E67159}" presName="rootConnector" presStyleLbl="node2" presStyleIdx="4" presStyleCnt="6"/>
      <dgm:spPr/>
      <dgm:t>
        <a:bodyPr/>
        <a:lstStyle/>
        <a:p>
          <a:endParaRPr lang="en-US"/>
        </a:p>
      </dgm:t>
    </dgm:pt>
    <dgm:pt modelId="{1423CD92-DE11-4C08-8819-1BAEF3A747C2}" type="pres">
      <dgm:prSet presAssocID="{B0CEDEC5-1ED0-41F5-9879-579123E67159}" presName="hierChild4" presStyleCnt="0"/>
      <dgm:spPr/>
    </dgm:pt>
    <dgm:pt modelId="{31DCBE5E-8163-4BE6-85D0-720FB5558B77}" type="pres">
      <dgm:prSet presAssocID="{37139137-1A04-4E8C-B20D-109FBD11BFF5}" presName="Name37" presStyleLbl="parChTrans1D3" presStyleIdx="10" presStyleCnt="12"/>
      <dgm:spPr/>
      <dgm:t>
        <a:bodyPr/>
        <a:lstStyle/>
        <a:p>
          <a:endParaRPr lang="en-US"/>
        </a:p>
      </dgm:t>
    </dgm:pt>
    <dgm:pt modelId="{1690010D-A1F3-4BE6-ABC5-DE9334D69BD4}" type="pres">
      <dgm:prSet presAssocID="{DDC1C901-07A4-48D0-8899-3AB9B073BBC7}" presName="hierRoot2" presStyleCnt="0">
        <dgm:presLayoutVars>
          <dgm:hierBranch val="init"/>
        </dgm:presLayoutVars>
      </dgm:prSet>
      <dgm:spPr/>
    </dgm:pt>
    <dgm:pt modelId="{B3AFF67D-9DB4-422B-B13A-D2BAA6D8FF35}" type="pres">
      <dgm:prSet presAssocID="{DDC1C901-07A4-48D0-8899-3AB9B073BBC7}" presName="rootComposite" presStyleCnt="0"/>
      <dgm:spPr/>
    </dgm:pt>
    <dgm:pt modelId="{499CB9EB-2298-4CAF-87BF-720182E3EB32}" type="pres">
      <dgm:prSet presAssocID="{DDC1C901-07A4-48D0-8899-3AB9B073BBC7}" presName="rootText" presStyleLbl="node3" presStyleIdx="10" presStyleCnt="12">
        <dgm:presLayoutVars>
          <dgm:chPref val="3"/>
        </dgm:presLayoutVars>
      </dgm:prSet>
      <dgm:spPr/>
      <dgm:t>
        <a:bodyPr/>
        <a:lstStyle/>
        <a:p>
          <a:endParaRPr lang="en-US"/>
        </a:p>
      </dgm:t>
    </dgm:pt>
    <dgm:pt modelId="{B88C96FD-7D28-4B9D-85A9-571050B301A8}" type="pres">
      <dgm:prSet presAssocID="{DDC1C901-07A4-48D0-8899-3AB9B073BBC7}" presName="rootConnector" presStyleLbl="node3" presStyleIdx="10" presStyleCnt="12"/>
      <dgm:spPr/>
      <dgm:t>
        <a:bodyPr/>
        <a:lstStyle/>
        <a:p>
          <a:endParaRPr lang="en-US"/>
        </a:p>
      </dgm:t>
    </dgm:pt>
    <dgm:pt modelId="{DBB19543-1B4E-4ED2-BDCA-18C7739582AD}" type="pres">
      <dgm:prSet presAssocID="{DDC1C901-07A4-48D0-8899-3AB9B073BBC7}" presName="hierChild4" presStyleCnt="0"/>
      <dgm:spPr/>
    </dgm:pt>
    <dgm:pt modelId="{B6030AB3-19C7-401A-8CAD-5D1C295EB123}" type="pres">
      <dgm:prSet presAssocID="{DDC1C901-07A4-48D0-8899-3AB9B073BBC7}" presName="hierChild5" presStyleCnt="0"/>
      <dgm:spPr/>
    </dgm:pt>
    <dgm:pt modelId="{5ED40AEE-8115-43F2-9403-AEB6C3CC4765}" type="pres">
      <dgm:prSet presAssocID="{D546CEE0-EA8C-488A-B404-0E249B2B0B01}" presName="Name37" presStyleLbl="parChTrans1D3" presStyleIdx="11" presStyleCnt="12"/>
      <dgm:spPr/>
      <dgm:t>
        <a:bodyPr/>
        <a:lstStyle/>
        <a:p>
          <a:endParaRPr lang="en-US"/>
        </a:p>
      </dgm:t>
    </dgm:pt>
    <dgm:pt modelId="{B5FBED3B-7802-4EE5-BA08-C8B2687BB943}" type="pres">
      <dgm:prSet presAssocID="{20EFBAD6-384E-4F72-829D-F3128C27D28B}" presName="hierRoot2" presStyleCnt="0">
        <dgm:presLayoutVars>
          <dgm:hierBranch val="init"/>
        </dgm:presLayoutVars>
      </dgm:prSet>
      <dgm:spPr/>
    </dgm:pt>
    <dgm:pt modelId="{6C706CD7-391B-4FE9-906C-EE74636FD261}" type="pres">
      <dgm:prSet presAssocID="{20EFBAD6-384E-4F72-829D-F3128C27D28B}" presName="rootComposite" presStyleCnt="0"/>
      <dgm:spPr/>
    </dgm:pt>
    <dgm:pt modelId="{B8E40F68-A8D0-43A2-A26C-B3218825E693}" type="pres">
      <dgm:prSet presAssocID="{20EFBAD6-384E-4F72-829D-F3128C27D28B}" presName="rootText" presStyleLbl="node3" presStyleIdx="11" presStyleCnt="12" custScaleY="177769">
        <dgm:presLayoutVars>
          <dgm:chPref val="3"/>
        </dgm:presLayoutVars>
      </dgm:prSet>
      <dgm:spPr/>
      <dgm:t>
        <a:bodyPr/>
        <a:lstStyle/>
        <a:p>
          <a:endParaRPr lang="en-US"/>
        </a:p>
      </dgm:t>
    </dgm:pt>
    <dgm:pt modelId="{52BD6914-9C99-4EA7-A6B8-91AD5289D195}" type="pres">
      <dgm:prSet presAssocID="{20EFBAD6-384E-4F72-829D-F3128C27D28B}" presName="rootConnector" presStyleLbl="node3" presStyleIdx="11" presStyleCnt="12"/>
      <dgm:spPr/>
      <dgm:t>
        <a:bodyPr/>
        <a:lstStyle/>
        <a:p>
          <a:endParaRPr lang="en-US"/>
        </a:p>
      </dgm:t>
    </dgm:pt>
    <dgm:pt modelId="{4600E117-2EE9-4944-AE66-AF6EA6AF9809}" type="pres">
      <dgm:prSet presAssocID="{20EFBAD6-384E-4F72-829D-F3128C27D28B}" presName="hierChild4" presStyleCnt="0"/>
      <dgm:spPr/>
    </dgm:pt>
    <dgm:pt modelId="{A00C1957-5748-40B9-877D-73DF98E84C0A}" type="pres">
      <dgm:prSet presAssocID="{20EFBAD6-384E-4F72-829D-F3128C27D28B}" presName="hierChild5" presStyleCnt="0"/>
      <dgm:spPr/>
    </dgm:pt>
    <dgm:pt modelId="{E48EE005-6CD8-4379-BD3A-4133B85D80D5}" type="pres">
      <dgm:prSet presAssocID="{B0CEDEC5-1ED0-41F5-9879-579123E67159}" presName="hierChild5" presStyleCnt="0"/>
      <dgm:spPr/>
    </dgm:pt>
    <dgm:pt modelId="{BBACA1CC-627F-4577-9BED-DC29B8DE0B56}" type="pres">
      <dgm:prSet presAssocID="{99ED853D-3B9E-4C37-B012-925283DB2883}" presName="Name37" presStyleLbl="parChTrans1D2" presStyleIdx="5" presStyleCnt="6"/>
      <dgm:spPr/>
      <dgm:t>
        <a:bodyPr/>
        <a:lstStyle/>
        <a:p>
          <a:endParaRPr lang="en-US"/>
        </a:p>
      </dgm:t>
    </dgm:pt>
    <dgm:pt modelId="{032BE202-193B-42E8-B868-6BB7A450A236}" type="pres">
      <dgm:prSet presAssocID="{C34DB549-C9F8-4DCF-BE54-E1D4F6E32FB0}" presName="hierRoot2" presStyleCnt="0">
        <dgm:presLayoutVars>
          <dgm:hierBranch val="init"/>
        </dgm:presLayoutVars>
      </dgm:prSet>
      <dgm:spPr/>
    </dgm:pt>
    <dgm:pt modelId="{AD50D9B6-AEEA-4749-BA45-FBECA0F9C22A}" type="pres">
      <dgm:prSet presAssocID="{C34DB549-C9F8-4DCF-BE54-E1D4F6E32FB0}" presName="rootComposite" presStyleCnt="0"/>
      <dgm:spPr/>
    </dgm:pt>
    <dgm:pt modelId="{36F8FB90-8EF0-4662-B130-4D73CEBFAAF6}" type="pres">
      <dgm:prSet presAssocID="{C34DB549-C9F8-4DCF-BE54-E1D4F6E32FB0}" presName="rootText" presStyleLbl="node2" presStyleIdx="5" presStyleCnt="6">
        <dgm:presLayoutVars>
          <dgm:chPref val="3"/>
        </dgm:presLayoutVars>
      </dgm:prSet>
      <dgm:spPr/>
      <dgm:t>
        <a:bodyPr/>
        <a:lstStyle/>
        <a:p>
          <a:endParaRPr lang="en-US"/>
        </a:p>
      </dgm:t>
    </dgm:pt>
    <dgm:pt modelId="{82ECE783-C10B-4CDA-9C42-21DD9D4FFE00}" type="pres">
      <dgm:prSet presAssocID="{C34DB549-C9F8-4DCF-BE54-E1D4F6E32FB0}" presName="rootConnector" presStyleLbl="node2" presStyleIdx="5" presStyleCnt="6"/>
      <dgm:spPr/>
      <dgm:t>
        <a:bodyPr/>
        <a:lstStyle/>
        <a:p>
          <a:endParaRPr lang="en-US"/>
        </a:p>
      </dgm:t>
    </dgm:pt>
    <dgm:pt modelId="{4B2ECF13-3AC0-48DC-96B4-8BA9ACCAA656}" type="pres">
      <dgm:prSet presAssocID="{C34DB549-C9F8-4DCF-BE54-E1D4F6E32FB0}" presName="hierChild4" presStyleCnt="0"/>
      <dgm:spPr/>
    </dgm:pt>
    <dgm:pt modelId="{008ACFFA-4B82-4F40-ADE2-093385C1CFCB}" type="pres">
      <dgm:prSet presAssocID="{C34DB549-C9F8-4DCF-BE54-E1D4F6E32FB0}" presName="hierChild5" presStyleCnt="0"/>
      <dgm:spPr/>
    </dgm:pt>
    <dgm:pt modelId="{F6C339A1-6FF1-42E2-B908-7C5EBCD6E457}" type="pres">
      <dgm:prSet presAssocID="{82DFA39B-ED39-451A-9D13-1BD6C0D7FA25}" presName="hierChild3" presStyleCnt="0"/>
      <dgm:spPr/>
    </dgm:pt>
  </dgm:ptLst>
  <dgm:cxnLst>
    <dgm:cxn modelId="{8AB56B83-0A23-45AA-BA00-69CF3DA598A0}" srcId="{B0CEDEC5-1ED0-41F5-9879-579123E67159}" destId="{DDC1C901-07A4-48D0-8899-3AB9B073BBC7}" srcOrd="0" destOrd="0" parTransId="{37139137-1A04-4E8C-B20D-109FBD11BFF5}" sibTransId="{8572A6FB-ED8A-444A-9346-A6357F439F17}"/>
    <dgm:cxn modelId="{35DAFB81-AD3D-4BAF-B7F2-6612F105A332}" type="presOf" srcId="{0D55944D-7C21-4A12-8C37-20F7E7757806}" destId="{3B07A43C-522F-490D-B9C6-0C9B2B7987B1}" srcOrd="0" destOrd="0" presId="urn:microsoft.com/office/officeart/2005/8/layout/orgChart1"/>
    <dgm:cxn modelId="{C74B5A11-E4DF-42E3-AAC5-6FD64A9383F7}" type="presOf" srcId="{3FB30E07-59AC-4982-A331-87830A572EE4}" destId="{824D861B-8FA8-4468-A43D-7D6C811F2563}" srcOrd="0" destOrd="0" presId="urn:microsoft.com/office/officeart/2005/8/layout/orgChart1"/>
    <dgm:cxn modelId="{3A38585D-8083-4F4E-B70A-1CF207350F5E}" type="presOf" srcId="{2E2BBD4E-9CFD-4463-8316-684A0032FE30}" destId="{639A23DE-C6A4-4452-84F8-96263892CDF2}" srcOrd="0" destOrd="0" presId="urn:microsoft.com/office/officeart/2005/8/layout/orgChart1"/>
    <dgm:cxn modelId="{16304D20-E71C-4D0C-8413-140CBC64F29C}" type="presOf" srcId="{20EFBAD6-384E-4F72-829D-F3128C27D28B}" destId="{B8E40F68-A8D0-43A2-A26C-B3218825E693}" srcOrd="0" destOrd="0" presId="urn:microsoft.com/office/officeart/2005/8/layout/orgChart1"/>
    <dgm:cxn modelId="{B6B326FD-5585-4B57-B9C5-4BE9516818FD}" type="presOf" srcId="{B0CEDEC5-1ED0-41F5-9879-579123E67159}" destId="{001B636A-FE19-4F94-9455-544E5DBD635F}" srcOrd="0" destOrd="0" presId="urn:microsoft.com/office/officeart/2005/8/layout/orgChart1"/>
    <dgm:cxn modelId="{117720D3-6BB5-42CF-9D7F-EC0114E40FC3}" type="presOf" srcId="{7A1CC666-11E8-401F-99BE-838AB4B94C67}" destId="{56C781BF-191A-41BD-8C3E-BDF142AC590A}" srcOrd="0" destOrd="0" presId="urn:microsoft.com/office/officeart/2005/8/layout/orgChart1"/>
    <dgm:cxn modelId="{B467A840-E0BA-428F-8DAF-6E30F93E4AC1}" type="presOf" srcId="{C26DB478-61EE-4A8B-90AB-9EB55CF5B748}" destId="{409AA8E9-CD27-4E2E-A41F-59E7BBD38108}" srcOrd="1" destOrd="0" presId="urn:microsoft.com/office/officeart/2005/8/layout/orgChart1"/>
    <dgm:cxn modelId="{169EAC01-D30A-4F39-8609-BD62F03F6D48}" type="presOf" srcId="{E1CB486C-E359-4A2A-B861-BDB10A049770}" destId="{FB734F12-4F16-42D3-8189-9D2CAD804DFF}" srcOrd="0" destOrd="0" presId="urn:microsoft.com/office/officeart/2005/8/layout/orgChart1"/>
    <dgm:cxn modelId="{E0E3E36A-D006-4408-AB33-C57639E985E7}" type="presOf" srcId="{C34DB549-C9F8-4DCF-BE54-E1D4F6E32FB0}" destId="{36F8FB90-8EF0-4662-B130-4D73CEBFAAF6}" srcOrd="0" destOrd="0" presId="urn:microsoft.com/office/officeart/2005/8/layout/orgChart1"/>
    <dgm:cxn modelId="{4BEC1721-99E1-4002-9F3C-3CCFA79CF078}" type="presOf" srcId="{ADBE24FF-7739-4CD0-BAEF-EBD300E64F05}" destId="{47C0B20A-7EC6-4D16-8B7B-78E1EB3B01E7}" srcOrd="0" destOrd="0" presId="urn:microsoft.com/office/officeart/2005/8/layout/orgChart1"/>
    <dgm:cxn modelId="{267C29E6-A50C-4822-99EE-B5F06B3EC627}" type="presOf" srcId="{422711C8-2B55-41F9-A426-B962EC50DB56}" destId="{16381590-9D68-4DC4-999E-767C90AB0539}" srcOrd="1" destOrd="0" presId="urn:microsoft.com/office/officeart/2005/8/layout/orgChart1"/>
    <dgm:cxn modelId="{AA4E1255-C05B-4ADC-9EC1-8CCC2F29270F}" type="presOf" srcId="{82DFA39B-ED39-451A-9D13-1BD6C0D7FA25}" destId="{F37DB443-CD66-44F1-BD1F-2BF7244F530B}" srcOrd="1" destOrd="0" presId="urn:microsoft.com/office/officeart/2005/8/layout/orgChart1"/>
    <dgm:cxn modelId="{4C2DF1C6-D022-443B-804D-6B179DA789AA}" type="presOf" srcId="{8BD52923-3507-47C6-A467-ABD9E50D4405}" destId="{945A1AFD-FD7E-4993-BA15-6A4F06907D4B}" srcOrd="1" destOrd="0" presId="urn:microsoft.com/office/officeart/2005/8/layout/orgChart1"/>
    <dgm:cxn modelId="{8E0BAFA8-0928-4FC4-837E-416E59963A4C}" type="presOf" srcId="{EE238BD7-5928-41A7-9DF2-B6B3BE3323E9}" destId="{5DAE4716-DB73-4D66-9AB2-F38C164FCF9F}" srcOrd="1" destOrd="0" presId="urn:microsoft.com/office/officeart/2005/8/layout/orgChart1"/>
    <dgm:cxn modelId="{774890AD-3354-484D-8AC6-7BCBCE739C58}" srcId="{422711C8-2B55-41F9-A426-B962EC50DB56}" destId="{7A1CC666-11E8-401F-99BE-838AB4B94C67}" srcOrd="0" destOrd="0" parTransId="{52B623B8-430F-4D47-AC93-F9F963D26EAB}" sibTransId="{CEC3F0CC-AF7A-4917-9601-786FB7DA23C9}"/>
    <dgm:cxn modelId="{170686C2-217A-49C1-B596-47DF909D2332}" type="presOf" srcId="{D0BF14AC-CDDD-4F5F-AFE9-BC552917C379}" destId="{4C9CCB26-2967-48A0-A62E-75B8481F830D}" srcOrd="1" destOrd="0" presId="urn:microsoft.com/office/officeart/2005/8/layout/orgChart1"/>
    <dgm:cxn modelId="{FFAF8178-07F2-40BE-8CBB-5C3315E3CD85}" srcId="{422711C8-2B55-41F9-A426-B962EC50DB56}" destId="{E1CB486C-E359-4A2A-B861-BDB10A049770}" srcOrd="3" destOrd="0" parTransId="{2E2BBD4E-9CFD-4463-8316-684A0032FE30}" sibTransId="{D32E4989-44F6-46A5-8079-3E36FE6B46AF}"/>
    <dgm:cxn modelId="{3AC0F097-D4D0-4D25-8443-E1904BCC966C}" type="presOf" srcId="{DB71D706-F8CC-4D59-B299-2205E6E3A0FB}" destId="{B9FB9C64-DC99-4A37-8108-54CA87FC22D7}" srcOrd="0" destOrd="0" presId="urn:microsoft.com/office/officeart/2005/8/layout/orgChart1"/>
    <dgm:cxn modelId="{B911AF9F-E285-4A56-BED7-EB520801E2A4}" type="presOf" srcId="{B0CEDEC5-1ED0-41F5-9879-579123E67159}" destId="{1F392091-81F3-456D-BA67-8982AB560AE8}" srcOrd="1" destOrd="0" presId="urn:microsoft.com/office/officeart/2005/8/layout/orgChart1"/>
    <dgm:cxn modelId="{9F353AF6-0973-4D7A-A3DB-C9AA780DF129}" type="presOf" srcId="{A173FB84-8943-4873-BA33-7FA41E8C7823}" destId="{B60DF6E3-C3A5-42D5-854F-4D893A97BEA0}" srcOrd="1" destOrd="0" presId="urn:microsoft.com/office/officeart/2005/8/layout/orgChart1"/>
    <dgm:cxn modelId="{E7BE168B-8064-4967-B23B-67FCB7217CB5}" type="presOf" srcId="{422711C8-2B55-41F9-A426-B962EC50DB56}" destId="{1D63387E-7BC9-42B7-8E7F-E14524ECB9E2}" srcOrd="0" destOrd="0" presId="urn:microsoft.com/office/officeart/2005/8/layout/orgChart1"/>
    <dgm:cxn modelId="{271A4139-B3D2-47E3-BE7D-AC122F53E88F}" type="presOf" srcId="{2070EDD5-0567-42E0-B929-416B9D72049E}" destId="{74349BBD-EBCA-4AF6-AB36-D411BD1227E0}" srcOrd="0" destOrd="0" presId="urn:microsoft.com/office/officeart/2005/8/layout/orgChart1"/>
    <dgm:cxn modelId="{2E10AED6-6D44-4684-97C2-500DD38A950C}" srcId="{422711C8-2B55-41F9-A426-B962EC50DB56}" destId="{8BD52923-3507-47C6-A467-ABD9E50D4405}" srcOrd="2" destOrd="0" parTransId="{2CE2D1C8-01E6-45E7-ACC9-7506F98642F5}" sibTransId="{25BCEAF7-6A45-41DD-8A7D-F4BB88B7BAFF}"/>
    <dgm:cxn modelId="{76F70E71-BB7E-4781-9717-33609CE5516B}" type="presOf" srcId="{C629DB10-1ED6-4F5C-84C7-228670E3F1D0}" destId="{F032EFE7-3DD8-400A-814A-8C545A469AF4}" srcOrd="0" destOrd="0" presId="urn:microsoft.com/office/officeart/2005/8/layout/orgChart1"/>
    <dgm:cxn modelId="{29E25EF7-D5DC-4F9F-902D-AAC678AF444E}" type="presOf" srcId="{52B623B8-430F-4D47-AC93-F9F963D26EAB}" destId="{72CE3A58-D882-4D2C-A4C4-8F52ADE8ED86}" srcOrd="0" destOrd="0" presId="urn:microsoft.com/office/officeart/2005/8/layout/orgChart1"/>
    <dgm:cxn modelId="{87F06BBF-6016-426C-83FC-4210FA197DF8}" srcId="{DB71D706-F8CC-4D59-B299-2205E6E3A0FB}" destId="{2070EDD5-0567-42E0-B929-416B9D72049E}" srcOrd="0" destOrd="0" parTransId="{3FB30E07-59AC-4982-A331-87830A572EE4}" sibTransId="{905BCB8F-4996-485A-9A7D-897867B043DE}"/>
    <dgm:cxn modelId="{B89B09F9-F24E-4DA5-B21F-00DE2CDB06BF}" type="presOf" srcId="{37139137-1A04-4E8C-B20D-109FBD11BFF5}" destId="{31DCBE5E-8163-4BE6-85D0-720FB5558B77}" srcOrd="0" destOrd="0" presId="urn:microsoft.com/office/officeart/2005/8/layout/orgChart1"/>
    <dgm:cxn modelId="{2ACD8B5F-5A1C-4834-ACCD-FF3E9558C955}" type="presOf" srcId="{69F9AD84-62FD-4F2D-9C09-ACDD6BD3C5E1}" destId="{B1BC797E-6784-4A2C-A85B-BE17CCF1BF52}" srcOrd="0" destOrd="0" presId="urn:microsoft.com/office/officeart/2005/8/layout/orgChart1"/>
    <dgm:cxn modelId="{4617DEA0-91C4-4ABD-A3D6-9658262CC082}" type="presOf" srcId="{5DC01B23-696B-4296-AA5D-A363C6607221}" destId="{F24EA23B-214C-4BBD-9324-776C0928F376}" srcOrd="0" destOrd="0" presId="urn:microsoft.com/office/officeart/2005/8/layout/orgChart1"/>
    <dgm:cxn modelId="{0CFE1FB5-FE05-40A8-9E5E-AC724D0E7E1B}" srcId="{B0CEDEC5-1ED0-41F5-9879-579123E67159}" destId="{20EFBAD6-384E-4F72-829D-F3128C27D28B}" srcOrd="1" destOrd="0" parTransId="{D546CEE0-EA8C-488A-B404-0E249B2B0B01}" sibTransId="{6AEA69AC-435E-4CAC-8D91-7E5875C79307}"/>
    <dgm:cxn modelId="{3BC59DB3-2D47-4966-8291-F7341EAC9100}" type="presOf" srcId="{10094947-01DD-4320-8B15-5F486FE16F1F}" destId="{0B65251C-4447-41B4-A31A-9596C418165B}" srcOrd="0" destOrd="0" presId="urn:microsoft.com/office/officeart/2005/8/layout/orgChart1"/>
    <dgm:cxn modelId="{29DE9C15-DCEC-4E50-9339-7DEFD41F0BA1}" type="presOf" srcId="{C26DB478-61EE-4A8B-90AB-9EB55CF5B748}" destId="{0D5A49DD-A73E-444D-91FA-F1CED0E75C0B}" srcOrd="0" destOrd="0" presId="urn:microsoft.com/office/officeart/2005/8/layout/orgChart1"/>
    <dgm:cxn modelId="{ED4C1867-86C5-4F57-8C76-C709F112AFC3}" type="presOf" srcId="{A8E37489-13F0-4435-9A09-C57E2A5F7528}" destId="{0E070D90-E3F5-4CB3-BF11-D34A3A2C6504}" srcOrd="0" destOrd="0" presId="urn:microsoft.com/office/officeart/2005/8/layout/orgChart1"/>
    <dgm:cxn modelId="{D0143049-AB95-494D-B9E7-0AC4B818138E}" srcId="{82DFA39B-ED39-451A-9D13-1BD6C0D7FA25}" destId="{A173FB84-8943-4873-BA33-7FA41E8C7823}" srcOrd="3" destOrd="0" parTransId="{ADBE24FF-7739-4CD0-BAEF-EBD300E64F05}" sibTransId="{8CD8DC4A-2E2C-4907-BF13-981589671FAC}"/>
    <dgm:cxn modelId="{9E35A241-8CA9-4E02-90B2-1724D23C4B64}" type="presOf" srcId="{70859096-C796-4F5F-AB00-1225AF20CC26}" destId="{F72CA5B2-C172-47E9-8E76-DC5587A48906}" srcOrd="0" destOrd="0" presId="urn:microsoft.com/office/officeart/2005/8/layout/orgChart1"/>
    <dgm:cxn modelId="{C4382F10-DA10-4181-AECE-052AE97933D2}" type="presOf" srcId="{DDC1C901-07A4-48D0-8899-3AB9B073BBC7}" destId="{B88C96FD-7D28-4B9D-85A9-571050B301A8}" srcOrd="1" destOrd="0" presId="urn:microsoft.com/office/officeart/2005/8/layout/orgChart1"/>
    <dgm:cxn modelId="{468AD4D0-B614-4718-BE49-F612FE7C2F27}" type="presOf" srcId="{C34DB549-C9F8-4DCF-BE54-E1D4F6E32FB0}" destId="{82ECE783-C10B-4CDA-9C42-21DD9D4FFE00}" srcOrd="1" destOrd="0" presId="urn:microsoft.com/office/officeart/2005/8/layout/orgChart1"/>
    <dgm:cxn modelId="{AF60B6EE-EBFC-4DC0-8BF6-6F6F25CDE2F8}" srcId="{82DFA39B-ED39-451A-9D13-1BD6C0D7FA25}" destId="{DB71D706-F8CC-4D59-B299-2205E6E3A0FB}" srcOrd="2" destOrd="0" parTransId="{4DF32B8D-18D7-4F08-BC18-11C400406587}" sibTransId="{8CBA3584-01C6-4D8E-AD94-15B3192BFEE2}"/>
    <dgm:cxn modelId="{FF6EB173-F0BA-40C4-BC80-254A130312CB}" srcId="{82DFA39B-ED39-451A-9D13-1BD6C0D7FA25}" destId="{EE238BD7-5928-41A7-9DF2-B6B3BE3323E9}" srcOrd="0" destOrd="0" parTransId="{A8E37489-13F0-4435-9A09-C57E2A5F7528}" sibTransId="{9034AC4E-20B0-4F88-BB70-E95811F6F007}"/>
    <dgm:cxn modelId="{CF4D86C7-9DDB-4259-B8D4-8370F96BC0DE}" type="presOf" srcId="{494E9519-16FE-4302-8054-1E66F6D0624E}" destId="{C07DA427-3071-4F2F-BFD1-B9F58BB1A9A7}" srcOrd="0" destOrd="0" presId="urn:microsoft.com/office/officeart/2005/8/layout/orgChart1"/>
    <dgm:cxn modelId="{8B725FDB-F650-482A-8C6E-5DBBD8EF8D13}" type="presOf" srcId="{2070EDD5-0567-42E0-B929-416B9D72049E}" destId="{5B4F1A03-EF7A-4705-AC8F-EF12490E7680}" srcOrd="1" destOrd="0" presId="urn:microsoft.com/office/officeart/2005/8/layout/orgChart1"/>
    <dgm:cxn modelId="{BD01FCAD-0DC5-44AE-9285-821B3F1EC799}" type="presOf" srcId="{DDC1C901-07A4-48D0-8899-3AB9B073BBC7}" destId="{499CB9EB-2298-4CAF-87BF-720182E3EB32}" srcOrd="0" destOrd="0" presId="urn:microsoft.com/office/officeart/2005/8/layout/orgChart1"/>
    <dgm:cxn modelId="{B90F00E2-685F-4758-ABB6-431780B6FEA1}" srcId="{A173FB84-8943-4873-BA33-7FA41E8C7823}" destId="{70859096-C796-4F5F-AB00-1225AF20CC26}" srcOrd="1" destOrd="0" parTransId="{C629DB10-1ED6-4F5C-84C7-228670E3F1D0}" sibTransId="{27CFDB2E-91A6-47B9-951B-1BC15C152C67}"/>
    <dgm:cxn modelId="{DEF9188D-5189-4BFB-A90F-A83E1CFFBB77}" type="presOf" srcId="{EE238BD7-5928-41A7-9DF2-B6B3BE3323E9}" destId="{93E57EA6-E69F-48BC-BC66-FE968E87F711}" srcOrd="0" destOrd="0" presId="urn:microsoft.com/office/officeart/2005/8/layout/orgChart1"/>
    <dgm:cxn modelId="{8E6BD27C-4D44-483F-A471-AEC94577AF2C}" type="presOf" srcId="{D6E78AB9-6787-4592-868C-D974D74F214A}" destId="{14D25E44-8664-4280-BDE1-07A7768D635B}" srcOrd="0" destOrd="0" presId="urn:microsoft.com/office/officeart/2005/8/layout/orgChart1"/>
    <dgm:cxn modelId="{0B8F23FE-B9F5-466B-AE2F-6B1D08BEB1C4}" srcId="{422711C8-2B55-41F9-A426-B962EC50DB56}" destId="{0D55944D-7C21-4A12-8C37-20F7E7757806}" srcOrd="1" destOrd="0" parTransId="{494E9519-16FE-4302-8054-1E66F6D0624E}" sibTransId="{5D809EC1-5DAE-44C9-9FAC-680D11854D8D}"/>
    <dgm:cxn modelId="{7592D300-0591-4403-811D-4D5B168E632C}" type="presOf" srcId="{DB71D706-F8CC-4D59-B299-2205E6E3A0FB}" destId="{4CA090C2-8891-42F3-B8CC-53FEAA666DE6}" srcOrd="1" destOrd="0" presId="urn:microsoft.com/office/officeart/2005/8/layout/orgChart1"/>
    <dgm:cxn modelId="{AFD71FC2-1E74-40EF-BC4D-9159C23F2E07}" type="presOf" srcId="{FA764823-1C80-45D4-BCDC-710BE2A92A36}" destId="{467A0C76-FE0D-4F54-8A99-533587AD94AD}" srcOrd="0" destOrd="0" presId="urn:microsoft.com/office/officeart/2005/8/layout/orgChart1"/>
    <dgm:cxn modelId="{4CAABEC7-06E3-4FA3-BB17-C7DFA0132670}" type="presOf" srcId="{D6E78AB9-6787-4592-868C-D974D74F214A}" destId="{044B08AE-9DA1-4345-9849-7B3F6A3E30D5}" srcOrd="1" destOrd="0" presId="urn:microsoft.com/office/officeart/2005/8/layout/orgChart1"/>
    <dgm:cxn modelId="{38CAD821-402D-4632-BB3E-34B332B623A6}" type="presOf" srcId="{0D55944D-7C21-4A12-8C37-20F7E7757806}" destId="{A94451E0-2068-4A42-B6A5-0DE090D60200}" srcOrd="1" destOrd="0" presId="urn:microsoft.com/office/officeart/2005/8/layout/orgChart1"/>
    <dgm:cxn modelId="{EA18DF03-C359-4094-9A4A-87F677D3ACF6}" type="presOf" srcId="{2CE2D1C8-01E6-45E7-ACC9-7506F98642F5}" destId="{392610B3-74F2-4731-BA3C-F86D3E122FC2}" srcOrd="0" destOrd="0" presId="urn:microsoft.com/office/officeart/2005/8/layout/orgChart1"/>
    <dgm:cxn modelId="{82B4D0D7-626C-4C6F-8A1A-1D0957D55CBB}" type="presOf" srcId="{70859096-C796-4F5F-AB00-1225AF20CC26}" destId="{09CF94C2-F4B5-49CD-984E-FC83ABD94B29}" srcOrd="1" destOrd="0" presId="urn:microsoft.com/office/officeart/2005/8/layout/orgChart1"/>
    <dgm:cxn modelId="{4BB7A560-6913-457C-BBEF-8DE3E1C01C51}" type="presOf" srcId="{C911D319-0AC2-4997-BACB-31D63E5F3568}" destId="{0A447D6B-CF40-47A0-BA58-15DE93DC62DE}" srcOrd="0" destOrd="0" presId="urn:microsoft.com/office/officeart/2005/8/layout/orgChart1"/>
    <dgm:cxn modelId="{5F0EFA0C-D657-4A0B-B048-54DFE459CAF1}" type="presOf" srcId="{82DFA39B-ED39-451A-9D13-1BD6C0D7FA25}" destId="{B9004280-B7A8-4262-98A9-39CC91988694}" srcOrd="0" destOrd="0" presId="urn:microsoft.com/office/officeart/2005/8/layout/orgChart1"/>
    <dgm:cxn modelId="{8F44749C-C217-413A-B726-6336AE3EDFC6}" type="presOf" srcId="{D546CEE0-EA8C-488A-B404-0E249B2B0B01}" destId="{5ED40AEE-8115-43F2-9403-AEB6C3CC4765}" srcOrd="0" destOrd="0" presId="urn:microsoft.com/office/officeart/2005/8/layout/orgChart1"/>
    <dgm:cxn modelId="{CC9453BA-A5A0-4D8E-B724-CAC6D4BA9C9A}" type="presOf" srcId="{CF1CE794-494D-4459-8EBC-5FE76AB3BFC0}" destId="{16FE8B9C-D89E-4E86-9D48-FE824C08B551}" srcOrd="0" destOrd="0" presId="urn:microsoft.com/office/officeart/2005/8/layout/orgChart1"/>
    <dgm:cxn modelId="{AE75C6DF-7FF2-4D1B-A554-0D59CF2097D2}" srcId="{82DFA39B-ED39-451A-9D13-1BD6C0D7FA25}" destId="{422711C8-2B55-41F9-A426-B962EC50DB56}" srcOrd="1" destOrd="0" parTransId="{C911D319-0AC2-4997-BACB-31D63E5F3568}" sibTransId="{EAEBD87C-C8F9-4E11-AB6D-189BB0ADDC31}"/>
    <dgm:cxn modelId="{21F6AFB5-3014-461F-9530-50C1172ABDFD}" srcId="{EE238BD7-5928-41A7-9DF2-B6B3BE3323E9}" destId="{D0BF14AC-CDDD-4F5F-AFE9-BC552917C379}" srcOrd="0" destOrd="0" parTransId="{FA764823-1C80-45D4-BCDC-710BE2A92A36}" sibTransId="{65DF7B96-7B54-44D4-93CF-84A816DB3A42}"/>
    <dgm:cxn modelId="{291BCF0E-AFBB-4A35-9E2E-23FA149B088B}" type="presOf" srcId="{7A1CC666-11E8-401F-99BE-838AB4B94C67}" destId="{277E24E6-D7F6-4A41-9D6D-FAD1315E3609}" srcOrd="1" destOrd="0" presId="urn:microsoft.com/office/officeart/2005/8/layout/orgChart1"/>
    <dgm:cxn modelId="{33D12713-8169-4041-A94C-243BE5B57E2F}" srcId="{EE238BD7-5928-41A7-9DF2-B6B3BE3323E9}" destId="{5DC01B23-696B-4296-AA5D-A363C6607221}" srcOrd="1" destOrd="0" parTransId="{10094947-01DD-4320-8B15-5F486FE16F1F}" sibTransId="{2C044D26-1205-4681-ABF4-F8AC96FD60F5}"/>
    <dgm:cxn modelId="{0629D1D7-804F-4B93-93B7-1035099144F0}" type="presOf" srcId="{4DF32B8D-18D7-4F08-BC18-11C400406587}" destId="{2D324EEA-A936-4B1F-97C0-EAD4C2F3B01A}" srcOrd="0" destOrd="0" presId="urn:microsoft.com/office/officeart/2005/8/layout/orgChart1"/>
    <dgm:cxn modelId="{60C90ECC-96A5-4C83-81A8-727E01B37A2B}" type="presOf" srcId="{5DC01B23-696B-4296-AA5D-A363C6607221}" destId="{896ABF38-A939-4409-B898-95BE06ECAC43}" srcOrd="1" destOrd="0" presId="urn:microsoft.com/office/officeart/2005/8/layout/orgChart1"/>
    <dgm:cxn modelId="{8D6913F7-A824-423F-8352-B305B7D3825D}" type="presOf" srcId="{8BD52923-3507-47C6-A467-ABD9E50D4405}" destId="{67EED742-CE2D-4F18-BFCA-9DDE8A3DA053}" srcOrd="0" destOrd="0" presId="urn:microsoft.com/office/officeart/2005/8/layout/orgChart1"/>
    <dgm:cxn modelId="{11A555A1-35EA-4F04-941A-E456034E5C02}" type="presOf" srcId="{99ED853D-3B9E-4C37-B012-925283DB2883}" destId="{BBACA1CC-627F-4577-9BED-DC29B8DE0B56}" srcOrd="0" destOrd="0" presId="urn:microsoft.com/office/officeart/2005/8/layout/orgChart1"/>
    <dgm:cxn modelId="{A8F8A4E6-B147-4936-9B26-ACB6D688FE36}" type="presOf" srcId="{8552B977-ED8E-41DC-B802-381B68AC7CB9}" destId="{77D24D18-E832-474B-9982-2089A5797EEA}" srcOrd="0" destOrd="0" presId="urn:microsoft.com/office/officeart/2005/8/layout/orgChart1"/>
    <dgm:cxn modelId="{D7E97A03-C3A8-4067-BA70-479FE0E31023}" srcId="{82DFA39B-ED39-451A-9D13-1BD6C0D7FA25}" destId="{B0CEDEC5-1ED0-41F5-9879-579123E67159}" srcOrd="4" destOrd="0" parTransId="{69F9AD84-62FD-4F2D-9C09-ACDD6BD3C5E1}" sibTransId="{87D8F424-FEE0-4680-AAAC-FCF581321D33}"/>
    <dgm:cxn modelId="{D06574E5-0F96-45AE-9738-C123012615D2}" srcId="{82DFA39B-ED39-451A-9D13-1BD6C0D7FA25}" destId="{C34DB549-C9F8-4DCF-BE54-E1D4F6E32FB0}" srcOrd="5" destOrd="0" parTransId="{99ED853D-3B9E-4C37-B012-925283DB2883}" sibTransId="{C9A79FD7-11BF-41DB-BB3B-7B2571240DD9}"/>
    <dgm:cxn modelId="{26E58669-3A37-40FC-B3BB-C3ACBAD7E32A}" type="presOf" srcId="{A173FB84-8943-4873-BA33-7FA41E8C7823}" destId="{C8F6B7A6-AFE1-4DF2-AEA8-698565A8A2B3}" srcOrd="0" destOrd="0" presId="urn:microsoft.com/office/officeart/2005/8/layout/orgChart1"/>
    <dgm:cxn modelId="{6DC14BF7-957A-484D-A9E6-F0E51C963C9C}" type="presOf" srcId="{D0BF14AC-CDDD-4F5F-AFE9-BC552917C379}" destId="{46568AF8-0C18-4CEA-AC63-3D689A317A33}" srcOrd="0" destOrd="0" presId="urn:microsoft.com/office/officeart/2005/8/layout/orgChart1"/>
    <dgm:cxn modelId="{77619430-6300-4B22-9F79-0E520654E280}" type="presOf" srcId="{E1CB486C-E359-4A2A-B861-BDB10A049770}" destId="{4BDE72A5-FBED-4213-BDB5-1C7AEF0902DB}" srcOrd="1" destOrd="0" presId="urn:microsoft.com/office/officeart/2005/8/layout/orgChart1"/>
    <dgm:cxn modelId="{6F8B2B3A-50A9-4A5E-A072-962525B80049}" type="presOf" srcId="{ACB4C0A4-8AC4-4252-BD21-8EC0BC8332BA}" destId="{066E4356-30C2-4A96-A03A-D0DDE07FAAFA}" srcOrd="0" destOrd="0" presId="urn:microsoft.com/office/officeart/2005/8/layout/orgChart1"/>
    <dgm:cxn modelId="{6EF73BE9-C1C7-4A72-AB57-2880C30CA820}" srcId="{ACB4C0A4-8AC4-4252-BD21-8EC0BC8332BA}" destId="{82DFA39B-ED39-451A-9D13-1BD6C0D7FA25}" srcOrd="0" destOrd="0" parTransId="{9CC63298-7147-4204-9A96-6773D0168EE7}" sibTransId="{CB325A77-94AA-479B-95EB-9BC33F120E64}"/>
    <dgm:cxn modelId="{1A32B706-3ECA-4DCC-AF20-F1EF4B32F427}" type="presOf" srcId="{20EFBAD6-384E-4F72-829D-F3128C27D28B}" destId="{52BD6914-9C99-4EA7-A6B8-91AD5289D195}" srcOrd="1" destOrd="0" presId="urn:microsoft.com/office/officeart/2005/8/layout/orgChart1"/>
    <dgm:cxn modelId="{B59E9168-BFEA-491B-AB6F-C7718A94FCB3}" srcId="{DB71D706-F8CC-4D59-B299-2205E6E3A0FB}" destId="{C26DB478-61EE-4A8B-90AB-9EB55CF5B748}" srcOrd="1" destOrd="0" parTransId="{CF1CE794-494D-4459-8EBC-5FE76AB3BFC0}" sibTransId="{E6E17FD2-A1ED-41BA-A8FE-C942CC995A0E}"/>
    <dgm:cxn modelId="{1F9E10E2-ADF3-4E2E-A2BC-28439CF04F5A}" srcId="{A173FB84-8943-4873-BA33-7FA41E8C7823}" destId="{D6E78AB9-6787-4592-868C-D974D74F214A}" srcOrd="0" destOrd="0" parTransId="{8552B977-ED8E-41DC-B802-381B68AC7CB9}" sibTransId="{22638D08-420B-4C6D-B9AF-4D86164A75D0}"/>
    <dgm:cxn modelId="{F3E3E180-1738-4DFF-BAFA-FD1F3E1DB8BF}" type="presParOf" srcId="{066E4356-30C2-4A96-A03A-D0DDE07FAAFA}" destId="{BF98BC9D-3E0F-4F0A-88F3-E10463FF1F4A}" srcOrd="0" destOrd="0" presId="urn:microsoft.com/office/officeart/2005/8/layout/orgChart1"/>
    <dgm:cxn modelId="{9843B878-8E5A-4CAF-85E4-648D3FDD878B}" type="presParOf" srcId="{BF98BC9D-3E0F-4F0A-88F3-E10463FF1F4A}" destId="{B0982CEC-3543-4925-862A-8F458A8B036C}" srcOrd="0" destOrd="0" presId="urn:microsoft.com/office/officeart/2005/8/layout/orgChart1"/>
    <dgm:cxn modelId="{3655E82D-F5FD-48BA-9582-E37F8AAB55A0}" type="presParOf" srcId="{B0982CEC-3543-4925-862A-8F458A8B036C}" destId="{B9004280-B7A8-4262-98A9-39CC91988694}" srcOrd="0" destOrd="0" presId="urn:microsoft.com/office/officeart/2005/8/layout/orgChart1"/>
    <dgm:cxn modelId="{10D06E35-0C81-4740-B9E3-9E9797F600CE}" type="presParOf" srcId="{B0982CEC-3543-4925-862A-8F458A8B036C}" destId="{F37DB443-CD66-44F1-BD1F-2BF7244F530B}" srcOrd="1" destOrd="0" presId="urn:microsoft.com/office/officeart/2005/8/layout/orgChart1"/>
    <dgm:cxn modelId="{020429C7-E7FB-47D0-9636-23A9F089D76A}" type="presParOf" srcId="{BF98BC9D-3E0F-4F0A-88F3-E10463FF1F4A}" destId="{AB8D9DF3-75C5-422B-AFBF-0EED41FC8E34}" srcOrd="1" destOrd="0" presId="urn:microsoft.com/office/officeart/2005/8/layout/orgChart1"/>
    <dgm:cxn modelId="{5F1F79C6-1EC7-4F07-BD17-C244F686A6F1}" type="presParOf" srcId="{AB8D9DF3-75C5-422B-AFBF-0EED41FC8E34}" destId="{0E070D90-E3F5-4CB3-BF11-D34A3A2C6504}" srcOrd="0" destOrd="0" presId="urn:microsoft.com/office/officeart/2005/8/layout/orgChart1"/>
    <dgm:cxn modelId="{64605289-3A30-492B-9CC8-DC24A874C07D}" type="presParOf" srcId="{AB8D9DF3-75C5-422B-AFBF-0EED41FC8E34}" destId="{015AAD1A-9CA9-4D24-A548-0E38AB7F0B9A}" srcOrd="1" destOrd="0" presId="urn:microsoft.com/office/officeart/2005/8/layout/orgChart1"/>
    <dgm:cxn modelId="{8F276686-5FD1-4D84-AD4E-0927EBA92C13}" type="presParOf" srcId="{015AAD1A-9CA9-4D24-A548-0E38AB7F0B9A}" destId="{9C841BC1-32F4-4A33-BDC1-3C10898BB4E5}" srcOrd="0" destOrd="0" presId="urn:microsoft.com/office/officeart/2005/8/layout/orgChart1"/>
    <dgm:cxn modelId="{3169EAED-79CE-46A1-BA91-2B83941CEE94}" type="presParOf" srcId="{9C841BC1-32F4-4A33-BDC1-3C10898BB4E5}" destId="{93E57EA6-E69F-48BC-BC66-FE968E87F711}" srcOrd="0" destOrd="0" presId="urn:microsoft.com/office/officeart/2005/8/layout/orgChart1"/>
    <dgm:cxn modelId="{9577124F-D4A4-4DEA-BDF5-7D62B872BEA8}" type="presParOf" srcId="{9C841BC1-32F4-4A33-BDC1-3C10898BB4E5}" destId="{5DAE4716-DB73-4D66-9AB2-F38C164FCF9F}" srcOrd="1" destOrd="0" presId="urn:microsoft.com/office/officeart/2005/8/layout/orgChart1"/>
    <dgm:cxn modelId="{72ECB4EB-5ED2-46F6-88CA-1A110F2E8D55}" type="presParOf" srcId="{015AAD1A-9CA9-4D24-A548-0E38AB7F0B9A}" destId="{DF5008A5-7737-4A18-981D-7C6D32531B1A}" srcOrd="1" destOrd="0" presId="urn:microsoft.com/office/officeart/2005/8/layout/orgChart1"/>
    <dgm:cxn modelId="{9138DB89-0E1B-480D-B340-6A08BBAF95D0}" type="presParOf" srcId="{DF5008A5-7737-4A18-981D-7C6D32531B1A}" destId="{467A0C76-FE0D-4F54-8A99-533587AD94AD}" srcOrd="0" destOrd="0" presId="urn:microsoft.com/office/officeart/2005/8/layout/orgChart1"/>
    <dgm:cxn modelId="{677F3AB9-AE49-460F-9BDE-38599C0A005D}" type="presParOf" srcId="{DF5008A5-7737-4A18-981D-7C6D32531B1A}" destId="{E16FE0CE-166F-4C52-A8C4-D7AAEBEC8CD6}" srcOrd="1" destOrd="0" presId="urn:microsoft.com/office/officeart/2005/8/layout/orgChart1"/>
    <dgm:cxn modelId="{14697836-03C6-46AA-9575-127419E54A64}" type="presParOf" srcId="{E16FE0CE-166F-4C52-A8C4-D7AAEBEC8CD6}" destId="{4E6B8A63-A2D5-44C0-A559-F5346341658A}" srcOrd="0" destOrd="0" presId="urn:microsoft.com/office/officeart/2005/8/layout/orgChart1"/>
    <dgm:cxn modelId="{BF1C15E9-7963-47B3-A91B-9D80C2630880}" type="presParOf" srcId="{4E6B8A63-A2D5-44C0-A559-F5346341658A}" destId="{46568AF8-0C18-4CEA-AC63-3D689A317A33}" srcOrd="0" destOrd="0" presId="urn:microsoft.com/office/officeart/2005/8/layout/orgChart1"/>
    <dgm:cxn modelId="{2B2A4913-4D28-439C-BF9C-438ACEC8DC3C}" type="presParOf" srcId="{4E6B8A63-A2D5-44C0-A559-F5346341658A}" destId="{4C9CCB26-2967-48A0-A62E-75B8481F830D}" srcOrd="1" destOrd="0" presId="urn:microsoft.com/office/officeart/2005/8/layout/orgChart1"/>
    <dgm:cxn modelId="{ECFF9723-76A3-44C8-A3D4-D90C154293DE}" type="presParOf" srcId="{E16FE0CE-166F-4C52-A8C4-D7AAEBEC8CD6}" destId="{1B34CE67-43CE-41F0-A687-A353ECB60B5E}" srcOrd="1" destOrd="0" presId="urn:microsoft.com/office/officeart/2005/8/layout/orgChart1"/>
    <dgm:cxn modelId="{132BE26E-33C1-45BC-AB56-0DF0736D929C}" type="presParOf" srcId="{E16FE0CE-166F-4C52-A8C4-D7AAEBEC8CD6}" destId="{758A705D-825C-4CB5-B9F9-79229F4188E5}" srcOrd="2" destOrd="0" presId="urn:microsoft.com/office/officeart/2005/8/layout/orgChart1"/>
    <dgm:cxn modelId="{A6D31E98-362D-4FD8-89FC-93D57C2A70A7}" type="presParOf" srcId="{DF5008A5-7737-4A18-981D-7C6D32531B1A}" destId="{0B65251C-4447-41B4-A31A-9596C418165B}" srcOrd="2" destOrd="0" presId="urn:microsoft.com/office/officeart/2005/8/layout/orgChart1"/>
    <dgm:cxn modelId="{57182EA0-2341-40B6-8F45-25F95FC8E977}" type="presParOf" srcId="{DF5008A5-7737-4A18-981D-7C6D32531B1A}" destId="{16C304D5-3485-4B4C-AAA9-5DE160F0FE40}" srcOrd="3" destOrd="0" presId="urn:microsoft.com/office/officeart/2005/8/layout/orgChart1"/>
    <dgm:cxn modelId="{E01A1491-0789-4EC0-AC87-B9BDF34EF3D6}" type="presParOf" srcId="{16C304D5-3485-4B4C-AAA9-5DE160F0FE40}" destId="{173039AE-C06E-4599-A699-5D9886A38205}" srcOrd="0" destOrd="0" presId="urn:microsoft.com/office/officeart/2005/8/layout/orgChart1"/>
    <dgm:cxn modelId="{027FC867-F435-4F24-AD63-0DB0E8948CC1}" type="presParOf" srcId="{173039AE-C06E-4599-A699-5D9886A38205}" destId="{F24EA23B-214C-4BBD-9324-776C0928F376}" srcOrd="0" destOrd="0" presId="urn:microsoft.com/office/officeart/2005/8/layout/orgChart1"/>
    <dgm:cxn modelId="{FC85952E-C563-42D9-8AF7-442C1A61A77C}" type="presParOf" srcId="{173039AE-C06E-4599-A699-5D9886A38205}" destId="{896ABF38-A939-4409-B898-95BE06ECAC43}" srcOrd="1" destOrd="0" presId="urn:microsoft.com/office/officeart/2005/8/layout/orgChart1"/>
    <dgm:cxn modelId="{52749921-9052-4323-B4D7-3CC948F186D6}" type="presParOf" srcId="{16C304D5-3485-4B4C-AAA9-5DE160F0FE40}" destId="{8E44E1C3-1A73-4C47-B0C7-8738E8D4646A}" srcOrd="1" destOrd="0" presId="urn:microsoft.com/office/officeart/2005/8/layout/orgChart1"/>
    <dgm:cxn modelId="{E8587110-8635-41B6-9463-44A38B2D3550}" type="presParOf" srcId="{16C304D5-3485-4B4C-AAA9-5DE160F0FE40}" destId="{388237DD-0767-4509-AC4A-66962CD33B16}" srcOrd="2" destOrd="0" presId="urn:microsoft.com/office/officeart/2005/8/layout/orgChart1"/>
    <dgm:cxn modelId="{73E87607-D6E8-4A58-A10B-2FDE415D77D0}" type="presParOf" srcId="{015AAD1A-9CA9-4D24-A548-0E38AB7F0B9A}" destId="{F183627C-B0C2-4017-B2D9-1EAA88E83393}" srcOrd="2" destOrd="0" presId="urn:microsoft.com/office/officeart/2005/8/layout/orgChart1"/>
    <dgm:cxn modelId="{0FE4AF9F-E498-49D6-B6A9-85FE312220F3}" type="presParOf" srcId="{AB8D9DF3-75C5-422B-AFBF-0EED41FC8E34}" destId="{0A447D6B-CF40-47A0-BA58-15DE93DC62DE}" srcOrd="2" destOrd="0" presId="urn:microsoft.com/office/officeart/2005/8/layout/orgChart1"/>
    <dgm:cxn modelId="{A1505ED2-4263-4D04-B5E3-B234592A3514}" type="presParOf" srcId="{AB8D9DF3-75C5-422B-AFBF-0EED41FC8E34}" destId="{057FB363-6073-471D-87E3-924FF8A51CFA}" srcOrd="3" destOrd="0" presId="urn:microsoft.com/office/officeart/2005/8/layout/orgChart1"/>
    <dgm:cxn modelId="{C9457344-63AB-47AB-857B-245CD282DF17}" type="presParOf" srcId="{057FB363-6073-471D-87E3-924FF8A51CFA}" destId="{A6069166-10E7-42C3-A627-3D6A6FB2A55D}" srcOrd="0" destOrd="0" presId="urn:microsoft.com/office/officeart/2005/8/layout/orgChart1"/>
    <dgm:cxn modelId="{6458144B-D7EF-4031-B51B-A5A2FBD1BE70}" type="presParOf" srcId="{A6069166-10E7-42C3-A627-3D6A6FB2A55D}" destId="{1D63387E-7BC9-42B7-8E7F-E14524ECB9E2}" srcOrd="0" destOrd="0" presId="urn:microsoft.com/office/officeart/2005/8/layout/orgChart1"/>
    <dgm:cxn modelId="{809C63BB-293F-441F-9099-C3A5141FCB2B}" type="presParOf" srcId="{A6069166-10E7-42C3-A627-3D6A6FB2A55D}" destId="{16381590-9D68-4DC4-999E-767C90AB0539}" srcOrd="1" destOrd="0" presId="urn:microsoft.com/office/officeart/2005/8/layout/orgChart1"/>
    <dgm:cxn modelId="{A856C0F6-8446-41CD-827C-745020BAFBB0}" type="presParOf" srcId="{057FB363-6073-471D-87E3-924FF8A51CFA}" destId="{9013D62F-A0EE-4A2E-BCB3-0E986CF51056}" srcOrd="1" destOrd="0" presId="urn:microsoft.com/office/officeart/2005/8/layout/orgChart1"/>
    <dgm:cxn modelId="{942CCAD5-79F8-46EA-9970-742714F973FC}" type="presParOf" srcId="{9013D62F-A0EE-4A2E-BCB3-0E986CF51056}" destId="{72CE3A58-D882-4D2C-A4C4-8F52ADE8ED86}" srcOrd="0" destOrd="0" presId="urn:microsoft.com/office/officeart/2005/8/layout/orgChart1"/>
    <dgm:cxn modelId="{C35AB60E-2579-4A01-935E-B07975F384AD}" type="presParOf" srcId="{9013D62F-A0EE-4A2E-BCB3-0E986CF51056}" destId="{4CE690BE-8989-4F72-BBD8-F07CBE643560}" srcOrd="1" destOrd="0" presId="urn:microsoft.com/office/officeart/2005/8/layout/orgChart1"/>
    <dgm:cxn modelId="{008E2C81-C311-499B-95EB-2ACC7BB7AE4F}" type="presParOf" srcId="{4CE690BE-8989-4F72-BBD8-F07CBE643560}" destId="{0A39CF39-C1B5-483D-A09E-AD7AAE723FF6}" srcOrd="0" destOrd="0" presId="urn:microsoft.com/office/officeart/2005/8/layout/orgChart1"/>
    <dgm:cxn modelId="{01409850-8184-41EA-90CB-43C97646D5AA}" type="presParOf" srcId="{0A39CF39-C1B5-483D-A09E-AD7AAE723FF6}" destId="{56C781BF-191A-41BD-8C3E-BDF142AC590A}" srcOrd="0" destOrd="0" presId="urn:microsoft.com/office/officeart/2005/8/layout/orgChart1"/>
    <dgm:cxn modelId="{A549C210-0A50-4CEA-90E2-29632510D8AB}" type="presParOf" srcId="{0A39CF39-C1B5-483D-A09E-AD7AAE723FF6}" destId="{277E24E6-D7F6-4A41-9D6D-FAD1315E3609}" srcOrd="1" destOrd="0" presId="urn:microsoft.com/office/officeart/2005/8/layout/orgChart1"/>
    <dgm:cxn modelId="{AF42DEDA-38DF-4744-8B3E-6644A8251630}" type="presParOf" srcId="{4CE690BE-8989-4F72-BBD8-F07CBE643560}" destId="{6C22DC07-4697-4E31-A596-332133F58783}" srcOrd="1" destOrd="0" presId="urn:microsoft.com/office/officeart/2005/8/layout/orgChart1"/>
    <dgm:cxn modelId="{9BC20F57-4327-4707-B717-5424B818B186}" type="presParOf" srcId="{4CE690BE-8989-4F72-BBD8-F07CBE643560}" destId="{C12D5A02-8FBF-4A5A-889D-79BC24778B28}" srcOrd="2" destOrd="0" presId="urn:microsoft.com/office/officeart/2005/8/layout/orgChart1"/>
    <dgm:cxn modelId="{A2BAA249-B6DC-43C9-8C66-BE56EEC2526C}" type="presParOf" srcId="{9013D62F-A0EE-4A2E-BCB3-0E986CF51056}" destId="{C07DA427-3071-4F2F-BFD1-B9F58BB1A9A7}" srcOrd="2" destOrd="0" presId="urn:microsoft.com/office/officeart/2005/8/layout/orgChart1"/>
    <dgm:cxn modelId="{CB822F62-9A2B-4A31-85A4-08335DCE18F2}" type="presParOf" srcId="{9013D62F-A0EE-4A2E-BCB3-0E986CF51056}" destId="{1F2CBC6D-FB25-48E7-8768-12C64C30F595}" srcOrd="3" destOrd="0" presId="urn:microsoft.com/office/officeart/2005/8/layout/orgChart1"/>
    <dgm:cxn modelId="{DBB31999-7831-4D4B-BFE8-968F129A0CBF}" type="presParOf" srcId="{1F2CBC6D-FB25-48E7-8768-12C64C30F595}" destId="{87F56FE7-0BC6-4075-9237-CCA074DB1237}" srcOrd="0" destOrd="0" presId="urn:microsoft.com/office/officeart/2005/8/layout/orgChart1"/>
    <dgm:cxn modelId="{0D39E1C9-664E-4A5C-B4AA-56D8CFE8E84F}" type="presParOf" srcId="{87F56FE7-0BC6-4075-9237-CCA074DB1237}" destId="{3B07A43C-522F-490D-B9C6-0C9B2B7987B1}" srcOrd="0" destOrd="0" presId="urn:microsoft.com/office/officeart/2005/8/layout/orgChart1"/>
    <dgm:cxn modelId="{6A40BFAD-6B18-40CC-8037-1B6439C9F778}" type="presParOf" srcId="{87F56FE7-0BC6-4075-9237-CCA074DB1237}" destId="{A94451E0-2068-4A42-B6A5-0DE090D60200}" srcOrd="1" destOrd="0" presId="urn:microsoft.com/office/officeart/2005/8/layout/orgChart1"/>
    <dgm:cxn modelId="{BE18ADA6-7A7B-49DE-AB5A-D5C0EE4608C3}" type="presParOf" srcId="{1F2CBC6D-FB25-48E7-8768-12C64C30F595}" destId="{13820A91-4869-4401-BD50-12D54E2168C6}" srcOrd="1" destOrd="0" presId="urn:microsoft.com/office/officeart/2005/8/layout/orgChart1"/>
    <dgm:cxn modelId="{0A7E48C5-1D93-4E71-A1E8-9645F9C74FC2}" type="presParOf" srcId="{1F2CBC6D-FB25-48E7-8768-12C64C30F595}" destId="{96E611B0-20E8-48F0-83B3-5CF14672B528}" srcOrd="2" destOrd="0" presId="urn:microsoft.com/office/officeart/2005/8/layout/orgChart1"/>
    <dgm:cxn modelId="{5417B91D-C499-4BD7-B6D9-034106B66289}" type="presParOf" srcId="{9013D62F-A0EE-4A2E-BCB3-0E986CF51056}" destId="{392610B3-74F2-4731-BA3C-F86D3E122FC2}" srcOrd="4" destOrd="0" presId="urn:microsoft.com/office/officeart/2005/8/layout/orgChart1"/>
    <dgm:cxn modelId="{41713364-5C78-4047-A059-E9BC85B6F971}" type="presParOf" srcId="{9013D62F-A0EE-4A2E-BCB3-0E986CF51056}" destId="{8A269BA6-6E44-4455-B49C-23694216FDFB}" srcOrd="5" destOrd="0" presId="urn:microsoft.com/office/officeart/2005/8/layout/orgChart1"/>
    <dgm:cxn modelId="{80581682-D033-4550-AED7-8DF09812C567}" type="presParOf" srcId="{8A269BA6-6E44-4455-B49C-23694216FDFB}" destId="{B7F916EE-25BC-4F5F-B0BA-D0773DA5327C}" srcOrd="0" destOrd="0" presId="urn:microsoft.com/office/officeart/2005/8/layout/orgChart1"/>
    <dgm:cxn modelId="{6C74496B-4F51-4C2A-981E-1A641E1686B2}" type="presParOf" srcId="{B7F916EE-25BC-4F5F-B0BA-D0773DA5327C}" destId="{67EED742-CE2D-4F18-BFCA-9DDE8A3DA053}" srcOrd="0" destOrd="0" presId="urn:microsoft.com/office/officeart/2005/8/layout/orgChart1"/>
    <dgm:cxn modelId="{AAAFD6FE-01AE-46D4-9F6C-1CA2E4FCEF5F}" type="presParOf" srcId="{B7F916EE-25BC-4F5F-B0BA-D0773DA5327C}" destId="{945A1AFD-FD7E-4993-BA15-6A4F06907D4B}" srcOrd="1" destOrd="0" presId="urn:microsoft.com/office/officeart/2005/8/layout/orgChart1"/>
    <dgm:cxn modelId="{1C862B6A-31D1-4E78-8F1C-99163AAD5071}" type="presParOf" srcId="{8A269BA6-6E44-4455-B49C-23694216FDFB}" destId="{7FB004AB-6C7F-47F2-A570-7D635567FB23}" srcOrd="1" destOrd="0" presId="urn:microsoft.com/office/officeart/2005/8/layout/orgChart1"/>
    <dgm:cxn modelId="{5E6BE2A6-9A7F-4D6B-AE65-1F9A9CFEB6B2}" type="presParOf" srcId="{8A269BA6-6E44-4455-B49C-23694216FDFB}" destId="{E750D9EE-3136-4628-8A18-4410EE66C902}" srcOrd="2" destOrd="0" presId="urn:microsoft.com/office/officeart/2005/8/layout/orgChart1"/>
    <dgm:cxn modelId="{322C682D-C8CF-46C6-97FA-21A8F2F003B6}" type="presParOf" srcId="{9013D62F-A0EE-4A2E-BCB3-0E986CF51056}" destId="{639A23DE-C6A4-4452-84F8-96263892CDF2}" srcOrd="6" destOrd="0" presId="urn:microsoft.com/office/officeart/2005/8/layout/orgChart1"/>
    <dgm:cxn modelId="{D45C41A3-E377-436B-94A9-4FEF87DD56B4}" type="presParOf" srcId="{9013D62F-A0EE-4A2E-BCB3-0E986CF51056}" destId="{0D37A182-B38D-42D0-B259-5FD70BBACBC9}" srcOrd="7" destOrd="0" presId="urn:microsoft.com/office/officeart/2005/8/layout/orgChart1"/>
    <dgm:cxn modelId="{6E0E53FA-DE15-42C5-B8C1-FE801C856226}" type="presParOf" srcId="{0D37A182-B38D-42D0-B259-5FD70BBACBC9}" destId="{B2019E86-12A1-4B3B-92DE-B3C267E09FEF}" srcOrd="0" destOrd="0" presId="urn:microsoft.com/office/officeart/2005/8/layout/orgChart1"/>
    <dgm:cxn modelId="{07BD928F-E598-49CF-BB69-C6E9C7F633C0}" type="presParOf" srcId="{B2019E86-12A1-4B3B-92DE-B3C267E09FEF}" destId="{FB734F12-4F16-42D3-8189-9D2CAD804DFF}" srcOrd="0" destOrd="0" presId="urn:microsoft.com/office/officeart/2005/8/layout/orgChart1"/>
    <dgm:cxn modelId="{BBEA01D7-7D4B-4495-8530-050D36B67B71}" type="presParOf" srcId="{B2019E86-12A1-4B3B-92DE-B3C267E09FEF}" destId="{4BDE72A5-FBED-4213-BDB5-1C7AEF0902DB}" srcOrd="1" destOrd="0" presId="urn:microsoft.com/office/officeart/2005/8/layout/orgChart1"/>
    <dgm:cxn modelId="{F69E7A63-F1E2-4A29-A9CB-55D054BC3652}" type="presParOf" srcId="{0D37A182-B38D-42D0-B259-5FD70BBACBC9}" destId="{B6D8345A-0333-4F9C-9665-AB75AA8A979D}" srcOrd="1" destOrd="0" presId="urn:microsoft.com/office/officeart/2005/8/layout/orgChart1"/>
    <dgm:cxn modelId="{F57BBA03-0B44-48D3-99B4-8FBD47ABAD79}" type="presParOf" srcId="{0D37A182-B38D-42D0-B259-5FD70BBACBC9}" destId="{63110007-D2B3-494B-A044-DD222DF54D68}" srcOrd="2" destOrd="0" presId="urn:microsoft.com/office/officeart/2005/8/layout/orgChart1"/>
    <dgm:cxn modelId="{44154344-6152-419C-B1FD-55BE0638FDD3}" type="presParOf" srcId="{057FB363-6073-471D-87E3-924FF8A51CFA}" destId="{5737F363-7C1A-440D-9884-B0ACD4A17C5E}" srcOrd="2" destOrd="0" presId="urn:microsoft.com/office/officeart/2005/8/layout/orgChart1"/>
    <dgm:cxn modelId="{CDF71EF6-2178-491E-AE52-2133F0F9B52A}" type="presParOf" srcId="{AB8D9DF3-75C5-422B-AFBF-0EED41FC8E34}" destId="{2D324EEA-A936-4B1F-97C0-EAD4C2F3B01A}" srcOrd="4" destOrd="0" presId="urn:microsoft.com/office/officeart/2005/8/layout/orgChart1"/>
    <dgm:cxn modelId="{B90C7584-F177-43F9-A499-0F557ED5615A}" type="presParOf" srcId="{AB8D9DF3-75C5-422B-AFBF-0EED41FC8E34}" destId="{FA5A8960-54E5-484E-89C4-9E456598634E}" srcOrd="5" destOrd="0" presId="urn:microsoft.com/office/officeart/2005/8/layout/orgChart1"/>
    <dgm:cxn modelId="{1423768C-2314-477D-A9A3-9760249CC35A}" type="presParOf" srcId="{FA5A8960-54E5-484E-89C4-9E456598634E}" destId="{6433F5C7-1697-4000-AAF8-345116D5DC38}" srcOrd="0" destOrd="0" presId="urn:microsoft.com/office/officeart/2005/8/layout/orgChart1"/>
    <dgm:cxn modelId="{344D6F57-ABC8-477E-8F79-B0B70F4A5327}" type="presParOf" srcId="{6433F5C7-1697-4000-AAF8-345116D5DC38}" destId="{B9FB9C64-DC99-4A37-8108-54CA87FC22D7}" srcOrd="0" destOrd="0" presId="urn:microsoft.com/office/officeart/2005/8/layout/orgChart1"/>
    <dgm:cxn modelId="{B1F3CC9E-E82C-4EE7-91A5-679A8A49E96B}" type="presParOf" srcId="{6433F5C7-1697-4000-AAF8-345116D5DC38}" destId="{4CA090C2-8891-42F3-B8CC-53FEAA666DE6}" srcOrd="1" destOrd="0" presId="urn:microsoft.com/office/officeart/2005/8/layout/orgChart1"/>
    <dgm:cxn modelId="{132EDE28-380C-4CB5-B7EC-E07F5AB6042C}" type="presParOf" srcId="{FA5A8960-54E5-484E-89C4-9E456598634E}" destId="{60E7CD27-656E-4CFF-BC07-4361DB51FA50}" srcOrd="1" destOrd="0" presId="urn:microsoft.com/office/officeart/2005/8/layout/orgChart1"/>
    <dgm:cxn modelId="{BCBBF70F-CF0F-4D62-B6D1-DC8734831F51}" type="presParOf" srcId="{60E7CD27-656E-4CFF-BC07-4361DB51FA50}" destId="{824D861B-8FA8-4468-A43D-7D6C811F2563}" srcOrd="0" destOrd="0" presId="urn:microsoft.com/office/officeart/2005/8/layout/orgChart1"/>
    <dgm:cxn modelId="{DFB5E48E-026B-44A8-B1D0-C46EB4973C8D}" type="presParOf" srcId="{60E7CD27-656E-4CFF-BC07-4361DB51FA50}" destId="{BD133E6D-1AD9-4597-B0F5-ABAFEF05620C}" srcOrd="1" destOrd="0" presId="urn:microsoft.com/office/officeart/2005/8/layout/orgChart1"/>
    <dgm:cxn modelId="{90EE534D-1C1A-4884-B5BC-AAA8FCB9232B}" type="presParOf" srcId="{BD133E6D-1AD9-4597-B0F5-ABAFEF05620C}" destId="{199CC1D2-252C-43CA-B95F-5F08E5F54BD7}" srcOrd="0" destOrd="0" presId="urn:microsoft.com/office/officeart/2005/8/layout/orgChart1"/>
    <dgm:cxn modelId="{B536A76A-715B-48A5-886C-695E0D5D225B}" type="presParOf" srcId="{199CC1D2-252C-43CA-B95F-5F08E5F54BD7}" destId="{74349BBD-EBCA-4AF6-AB36-D411BD1227E0}" srcOrd="0" destOrd="0" presId="urn:microsoft.com/office/officeart/2005/8/layout/orgChart1"/>
    <dgm:cxn modelId="{0B5AB1F9-4845-4A72-8730-3D910CE96F0E}" type="presParOf" srcId="{199CC1D2-252C-43CA-B95F-5F08E5F54BD7}" destId="{5B4F1A03-EF7A-4705-AC8F-EF12490E7680}" srcOrd="1" destOrd="0" presId="urn:microsoft.com/office/officeart/2005/8/layout/orgChart1"/>
    <dgm:cxn modelId="{960B0350-1A6A-44C7-A3A9-DB031301FC50}" type="presParOf" srcId="{BD133E6D-1AD9-4597-B0F5-ABAFEF05620C}" destId="{5C532DDA-C585-44EE-938E-254E92042F42}" srcOrd="1" destOrd="0" presId="urn:microsoft.com/office/officeart/2005/8/layout/orgChart1"/>
    <dgm:cxn modelId="{EF160544-D8F8-4A5F-8F17-1FEF628F714E}" type="presParOf" srcId="{BD133E6D-1AD9-4597-B0F5-ABAFEF05620C}" destId="{F9FA4092-898F-4907-8ACF-54EB09E26C3E}" srcOrd="2" destOrd="0" presId="urn:microsoft.com/office/officeart/2005/8/layout/orgChart1"/>
    <dgm:cxn modelId="{EE105499-A17E-4E86-A1F0-CA43B2AA3363}" type="presParOf" srcId="{60E7CD27-656E-4CFF-BC07-4361DB51FA50}" destId="{16FE8B9C-D89E-4E86-9D48-FE824C08B551}" srcOrd="2" destOrd="0" presId="urn:microsoft.com/office/officeart/2005/8/layout/orgChart1"/>
    <dgm:cxn modelId="{F537630B-A631-4ABD-817A-1D89B0F1735B}" type="presParOf" srcId="{60E7CD27-656E-4CFF-BC07-4361DB51FA50}" destId="{E944DD5C-12D5-4FA2-9AE7-520FE9D3FF09}" srcOrd="3" destOrd="0" presId="urn:microsoft.com/office/officeart/2005/8/layout/orgChart1"/>
    <dgm:cxn modelId="{8BBE880A-1C74-41FC-9E7B-2ED7208EE827}" type="presParOf" srcId="{E944DD5C-12D5-4FA2-9AE7-520FE9D3FF09}" destId="{85829FEA-447F-486A-B9EB-EA31E1465741}" srcOrd="0" destOrd="0" presId="urn:microsoft.com/office/officeart/2005/8/layout/orgChart1"/>
    <dgm:cxn modelId="{AC4AE848-F858-4629-99D9-B67564B3C21D}" type="presParOf" srcId="{85829FEA-447F-486A-B9EB-EA31E1465741}" destId="{0D5A49DD-A73E-444D-91FA-F1CED0E75C0B}" srcOrd="0" destOrd="0" presId="urn:microsoft.com/office/officeart/2005/8/layout/orgChart1"/>
    <dgm:cxn modelId="{3067353B-1639-4E37-AECF-5E6283E7F66B}" type="presParOf" srcId="{85829FEA-447F-486A-B9EB-EA31E1465741}" destId="{409AA8E9-CD27-4E2E-A41F-59E7BBD38108}" srcOrd="1" destOrd="0" presId="urn:microsoft.com/office/officeart/2005/8/layout/orgChart1"/>
    <dgm:cxn modelId="{F1AE8CCE-DBB9-4388-A17E-2722214B1FF8}" type="presParOf" srcId="{E944DD5C-12D5-4FA2-9AE7-520FE9D3FF09}" destId="{42EBAF8C-343F-4734-880E-6169FC728A14}" srcOrd="1" destOrd="0" presId="urn:microsoft.com/office/officeart/2005/8/layout/orgChart1"/>
    <dgm:cxn modelId="{1393E9A1-33B5-48C4-A103-13F82824A06D}" type="presParOf" srcId="{E944DD5C-12D5-4FA2-9AE7-520FE9D3FF09}" destId="{BCD79CA3-F9E6-4743-BB7B-1BD687FE63C9}" srcOrd="2" destOrd="0" presId="urn:microsoft.com/office/officeart/2005/8/layout/orgChart1"/>
    <dgm:cxn modelId="{04096229-2DF3-4280-9F46-D36EAA6D7EF5}" type="presParOf" srcId="{FA5A8960-54E5-484E-89C4-9E456598634E}" destId="{C7A17915-88F8-4112-A238-61AD1064800F}" srcOrd="2" destOrd="0" presId="urn:microsoft.com/office/officeart/2005/8/layout/orgChart1"/>
    <dgm:cxn modelId="{0CA50599-3FB2-48E4-98E1-50992070601A}" type="presParOf" srcId="{AB8D9DF3-75C5-422B-AFBF-0EED41FC8E34}" destId="{47C0B20A-7EC6-4D16-8B7B-78E1EB3B01E7}" srcOrd="6" destOrd="0" presId="urn:microsoft.com/office/officeart/2005/8/layout/orgChart1"/>
    <dgm:cxn modelId="{202A236B-ABE6-48FD-994C-E78040E3729F}" type="presParOf" srcId="{AB8D9DF3-75C5-422B-AFBF-0EED41FC8E34}" destId="{CDFC97A9-3732-4171-9F7D-572CAFD942D7}" srcOrd="7" destOrd="0" presId="urn:microsoft.com/office/officeart/2005/8/layout/orgChart1"/>
    <dgm:cxn modelId="{F27EDC20-54B0-447F-9C65-A40B3BAC347E}" type="presParOf" srcId="{CDFC97A9-3732-4171-9F7D-572CAFD942D7}" destId="{0F5B374B-3271-4937-A6CC-DC85773AD21F}" srcOrd="0" destOrd="0" presId="urn:microsoft.com/office/officeart/2005/8/layout/orgChart1"/>
    <dgm:cxn modelId="{630489F1-04C0-43DA-9812-1360E5CC9376}" type="presParOf" srcId="{0F5B374B-3271-4937-A6CC-DC85773AD21F}" destId="{C8F6B7A6-AFE1-4DF2-AEA8-698565A8A2B3}" srcOrd="0" destOrd="0" presId="urn:microsoft.com/office/officeart/2005/8/layout/orgChart1"/>
    <dgm:cxn modelId="{78FE0E6B-27AE-4D57-B3C0-6846F64D693C}" type="presParOf" srcId="{0F5B374B-3271-4937-A6CC-DC85773AD21F}" destId="{B60DF6E3-C3A5-42D5-854F-4D893A97BEA0}" srcOrd="1" destOrd="0" presId="urn:microsoft.com/office/officeart/2005/8/layout/orgChart1"/>
    <dgm:cxn modelId="{9CBCAE91-8A63-4624-BB4E-B10F249662E6}" type="presParOf" srcId="{CDFC97A9-3732-4171-9F7D-572CAFD942D7}" destId="{FD515A2E-9095-4B9D-A7A3-C4982AAC3DCE}" srcOrd="1" destOrd="0" presId="urn:microsoft.com/office/officeart/2005/8/layout/orgChart1"/>
    <dgm:cxn modelId="{D0D234B2-8573-4601-91DE-94E1CCC03473}" type="presParOf" srcId="{FD515A2E-9095-4B9D-A7A3-C4982AAC3DCE}" destId="{77D24D18-E832-474B-9982-2089A5797EEA}" srcOrd="0" destOrd="0" presId="urn:microsoft.com/office/officeart/2005/8/layout/orgChart1"/>
    <dgm:cxn modelId="{62282870-E03F-42EB-9DFE-3930DC4BE66D}" type="presParOf" srcId="{FD515A2E-9095-4B9D-A7A3-C4982AAC3DCE}" destId="{E2FEFA12-7EBB-4DCB-9488-6534A07AA7CB}" srcOrd="1" destOrd="0" presId="urn:microsoft.com/office/officeart/2005/8/layout/orgChart1"/>
    <dgm:cxn modelId="{87D2B9B1-5875-4FCD-A4E6-F921DE79AE05}" type="presParOf" srcId="{E2FEFA12-7EBB-4DCB-9488-6534A07AA7CB}" destId="{2B5AFDE2-BB0B-4A29-81BC-7E4BEAC470FF}" srcOrd="0" destOrd="0" presId="urn:microsoft.com/office/officeart/2005/8/layout/orgChart1"/>
    <dgm:cxn modelId="{4F175C68-47A0-4364-8707-755751D37D33}" type="presParOf" srcId="{2B5AFDE2-BB0B-4A29-81BC-7E4BEAC470FF}" destId="{14D25E44-8664-4280-BDE1-07A7768D635B}" srcOrd="0" destOrd="0" presId="urn:microsoft.com/office/officeart/2005/8/layout/orgChart1"/>
    <dgm:cxn modelId="{54FAB8D0-DB42-4656-B506-D98E16CC20C1}" type="presParOf" srcId="{2B5AFDE2-BB0B-4A29-81BC-7E4BEAC470FF}" destId="{044B08AE-9DA1-4345-9849-7B3F6A3E30D5}" srcOrd="1" destOrd="0" presId="urn:microsoft.com/office/officeart/2005/8/layout/orgChart1"/>
    <dgm:cxn modelId="{87AACCE5-C564-40F2-8718-356662C01F79}" type="presParOf" srcId="{E2FEFA12-7EBB-4DCB-9488-6534A07AA7CB}" destId="{B07F6700-C0D1-4D24-8B9D-05E803CF828D}" srcOrd="1" destOrd="0" presId="urn:microsoft.com/office/officeart/2005/8/layout/orgChart1"/>
    <dgm:cxn modelId="{EA265619-E353-4674-B0F5-90E2410B504A}" type="presParOf" srcId="{E2FEFA12-7EBB-4DCB-9488-6534A07AA7CB}" destId="{A1DB729B-50C3-42B6-9362-9465B8D60951}" srcOrd="2" destOrd="0" presId="urn:microsoft.com/office/officeart/2005/8/layout/orgChart1"/>
    <dgm:cxn modelId="{5634983A-E846-4338-8B9D-071CED2EAFF2}" type="presParOf" srcId="{FD515A2E-9095-4B9D-A7A3-C4982AAC3DCE}" destId="{F032EFE7-3DD8-400A-814A-8C545A469AF4}" srcOrd="2" destOrd="0" presId="urn:microsoft.com/office/officeart/2005/8/layout/orgChart1"/>
    <dgm:cxn modelId="{3A67776F-73CB-4812-B2DF-74ABA1B2E616}" type="presParOf" srcId="{FD515A2E-9095-4B9D-A7A3-C4982AAC3DCE}" destId="{3C2D7EAC-D7DE-4B1E-867B-BFA90831262C}" srcOrd="3" destOrd="0" presId="urn:microsoft.com/office/officeart/2005/8/layout/orgChart1"/>
    <dgm:cxn modelId="{65A7D871-77C0-4AFF-9E16-E68178749047}" type="presParOf" srcId="{3C2D7EAC-D7DE-4B1E-867B-BFA90831262C}" destId="{EE166F15-3BE2-4F5C-8D19-1FCCDF2F837F}" srcOrd="0" destOrd="0" presId="urn:microsoft.com/office/officeart/2005/8/layout/orgChart1"/>
    <dgm:cxn modelId="{3632DA92-28DA-47A5-806F-CF7BB6D873C2}" type="presParOf" srcId="{EE166F15-3BE2-4F5C-8D19-1FCCDF2F837F}" destId="{F72CA5B2-C172-47E9-8E76-DC5587A48906}" srcOrd="0" destOrd="0" presId="urn:microsoft.com/office/officeart/2005/8/layout/orgChart1"/>
    <dgm:cxn modelId="{CAA37B13-564D-4C26-AE7B-BCCD999DA4E5}" type="presParOf" srcId="{EE166F15-3BE2-4F5C-8D19-1FCCDF2F837F}" destId="{09CF94C2-F4B5-49CD-984E-FC83ABD94B29}" srcOrd="1" destOrd="0" presId="urn:microsoft.com/office/officeart/2005/8/layout/orgChart1"/>
    <dgm:cxn modelId="{9F49ADD2-568F-428B-9BB6-5457AA01AAB7}" type="presParOf" srcId="{3C2D7EAC-D7DE-4B1E-867B-BFA90831262C}" destId="{42AD1272-C3C5-40D7-960F-7B1C42B9B949}" srcOrd="1" destOrd="0" presId="urn:microsoft.com/office/officeart/2005/8/layout/orgChart1"/>
    <dgm:cxn modelId="{15A0B2F6-252A-4D73-83C7-F3A8F663549A}" type="presParOf" srcId="{3C2D7EAC-D7DE-4B1E-867B-BFA90831262C}" destId="{D228862A-0BAE-4E9C-855E-1E0A2FAE2C03}" srcOrd="2" destOrd="0" presId="urn:microsoft.com/office/officeart/2005/8/layout/orgChart1"/>
    <dgm:cxn modelId="{E42CD2F5-605F-4E5E-B9F0-724FFA9F1977}" type="presParOf" srcId="{CDFC97A9-3732-4171-9F7D-572CAFD942D7}" destId="{AA0D6E78-8863-4FAC-95C2-406BC89661F2}" srcOrd="2" destOrd="0" presId="urn:microsoft.com/office/officeart/2005/8/layout/orgChart1"/>
    <dgm:cxn modelId="{94EAA4BA-7844-4B0C-9B13-3DEF18078410}" type="presParOf" srcId="{AB8D9DF3-75C5-422B-AFBF-0EED41FC8E34}" destId="{B1BC797E-6784-4A2C-A85B-BE17CCF1BF52}" srcOrd="8" destOrd="0" presId="urn:microsoft.com/office/officeart/2005/8/layout/orgChart1"/>
    <dgm:cxn modelId="{2324B435-0DC6-47BA-9F1D-F8099198E259}" type="presParOf" srcId="{AB8D9DF3-75C5-422B-AFBF-0EED41FC8E34}" destId="{4A3FFC63-422C-408C-B85C-ADA9F6FD2FD6}" srcOrd="9" destOrd="0" presId="urn:microsoft.com/office/officeart/2005/8/layout/orgChart1"/>
    <dgm:cxn modelId="{68CE69FD-0750-4890-9E83-9C0140BF4C05}" type="presParOf" srcId="{4A3FFC63-422C-408C-B85C-ADA9F6FD2FD6}" destId="{92DBE876-892F-4ACB-9AD8-EFF7157FA2F7}" srcOrd="0" destOrd="0" presId="urn:microsoft.com/office/officeart/2005/8/layout/orgChart1"/>
    <dgm:cxn modelId="{E519C7E4-8BE8-4E5F-9498-EDC325322158}" type="presParOf" srcId="{92DBE876-892F-4ACB-9AD8-EFF7157FA2F7}" destId="{001B636A-FE19-4F94-9455-544E5DBD635F}" srcOrd="0" destOrd="0" presId="urn:microsoft.com/office/officeart/2005/8/layout/orgChart1"/>
    <dgm:cxn modelId="{F57527C9-FB18-4662-A6FC-42D0C81A14DE}" type="presParOf" srcId="{92DBE876-892F-4ACB-9AD8-EFF7157FA2F7}" destId="{1F392091-81F3-456D-BA67-8982AB560AE8}" srcOrd="1" destOrd="0" presId="urn:microsoft.com/office/officeart/2005/8/layout/orgChart1"/>
    <dgm:cxn modelId="{1A0AA592-62E3-45C1-B05E-6BDCF348338E}" type="presParOf" srcId="{4A3FFC63-422C-408C-B85C-ADA9F6FD2FD6}" destId="{1423CD92-DE11-4C08-8819-1BAEF3A747C2}" srcOrd="1" destOrd="0" presId="urn:microsoft.com/office/officeart/2005/8/layout/orgChart1"/>
    <dgm:cxn modelId="{E9962041-8A1A-4A3A-B08B-DF1C5AD06F32}" type="presParOf" srcId="{1423CD92-DE11-4C08-8819-1BAEF3A747C2}" destId="{31DCBE5E-8163-4BE6-85D0-720FB5558B77}" srcOrd="0" destOrd="0" presId="urn:microsoft.com/office/officeart/2005/8/layout/orgChart1"/>
    <dgm:cxn modelId="{26BB9130-5BE7-4A0C-8C5A-D4B2FEF44B2D}" type="presParOf" srcId="{1423CD92-DE11-4C08-8819-1BAEF3A747C2}" destId="{1690010D-A1F3-4BE6-ABC5-DE9334D69BD4}" srcOrd="1" destOrd="0" presId="urn:microsoft.com/office/officeart/2005/8/layout/orgChart1"/>
    <dgm:cxn modelId="{FA9C1B7D-453D-47EB-8491-9A64D0BE2591}" type="presParOf" srcId="{1690010D-A1F3-4BE6-ABC5-DE9334D69BD4}" destId="{B3AFF67D-9DB4-422B-B13A-D2BAA6D8FF35}" srcOrd="0" destOrd="0" presId="urn:microsoft.com/office/officeart/2005/8/layout/orgChart1"/>
    <dgm:cxn modelId="{05779EEF-BCEB-4C3B-86EB-C8F439850853}" type="presParOf" srcId="{B3AFF67D-9DB4-422B-B13A-D2BAA6D8FF35}" destId="{499CB9EB-2298-4CAF-87BF-720182E3EB32}" srcOrd="0" destOrd="0" presId="urn:microsoft.com/office/officeart/2005/8/layout/orgChart1"/>
    <dgm:cxn modelId="{88652EFB-B61E-4F25-88A6-56BA427AB3C8}" type="presParOf" srcId="{B3AFF67D-9DB4-422B-B13A-D2BAA6D8FF35}" destId="{B88C96FD-7D28-4B9D-85A9-571050B301A8}" srcOrd="1" destOrd="0" presId="urn:microsoft.com/office/officeart/2005/8/layout/orgChart1"/>
    <dgm:cxn modelId="{CC33FA33-F62D-4469-AB19-5D375D8EEB4C}" type="presParOf" srcId="{1690010D-A1F3-4BE6-ABC5-DE9334D69BD4}" destId="{DBB19543-1B4E-4ED2-BDCA-18C7739582AD}" srcOrd="1" destOrd="0" presId="urn:microsoft.com/office/officeart/2005/8/layout/orgChart1"/>
    <dgm:cxn modelId="{4E235FC6-530B-41FB-8C2D-C03C05F0C864}" type="presParOf" srcId="{1690010D-A1F3-4BE6-ABC5-DE9334D69BD4}" destId="{B6030AB3-19C7-401A-8CAD-5D1C295EB123}" srcOrd="2" destOrd="0" presId="urn:microsoft.com/office/officeart/2005/8/layout/orgChart1"/>
    <dgm:cxn modelId="{F5359656-52CD-4F51-AA9A-17070EA60BBF}" type="presParOf" srcId="{1423CD92-DE11-4C08-8819-1BAEF3A747C2}" destId="{5ED40AEE-8115-43F2-9403-AEB6C3CC4765}" srcOrd="2" destOrd="0" presId="urn:microsoft.com/office/officeart/2005/8/layout/orgChart1"/>
    <dgm:cxn modelId="{69BF2A12-E561-4189-9445-BE8F37EED519}" type="presParOf" srcId="{1423CD92-DE11-4C08-8819-1BAEF3A747C2}" destId="{B5FBED3B-7802-4EE5-BA08-C8B2687BB943}" srcOrd="3" destOrd="0" presId="urn:microsoft.com/office/officeart/2005/8/layout/orgChart1"/>
    <dgm:cxn modelId="{AA2096F4-CFEA-4F4D-A643-F9FDC2A4B5D5}" type="presParOf" srcId="{B5FBED3B-7802-4EE5-BA08-C8B2687BB943}" destId="{6C706CD7-391B-4FE9-906C-EE74636FD261}" srcOrd="0" destOrd="0" presId="urn:microsoft.com/office/officeart/2005/8/layout/orgChart1"/>
    <dgm:cxn modelId="{F947112A-56F0-4198-9CB8-055E56EB0BA4}" type="presParOf" srcId="{6C706CD7-391B-4FE9-906C-EE74636FD261}" destId="{B8E40F68-A8D0-43A2-A26C-B3218825E693}" srcOrd="0" destOrd="0" presId="urn:microsoft.com/office/officeart/2005/8/layout/orgChart1"/>
    <dgm:cxn modelId="{6ED9CBD0-D987-4C8D-8CAA-A08CD8EFD464}" type="presParOf" srcId="{6C706CD7-391B-4FE9-906C-EE74636FD261}" destId="{52BD6914-9C99-4EA7-A6B8-91AD5289D195}" srcOrd="1" destOrd="0" presId="urn:microsoft.com/office/officeart/2005/8/layout/orgChart1"/>
    <dgm:cxn modelId="{7BC406BA-60BC-4418-8A76-9E5A227948A9}" type="presParOf" srcId="{B5FBED3B-7802-4EE5-BA08-C8B2687BB943}" destId="{4600E117-2EE9-4944-AE66-AF6EA6AF9809}" srcOrd="1" destOrd="0" presId="urn:microsoft.com/office/officeart/2005/8/layout/orgChart1"/>
    <dgm:cxn modelId="{781A52DC-1F09-4FA6-B7EC-FD4213BD87D3}" type="presParOf" srcId="{B5FBED3B-7802-4EE5-BA08-C8B2687BB943}" destId="{A00C1957-5748-40B9-877D-73DF98E84C0A}" srcOrd="2" destOrd="0" presId="urn:microsoft.com/office/officeart/2005/8/layout/orgChart1"/>
    <dgm:cxn modelId="{43D1768B-C415-4667-A23E-482E5A3E79A7}" type="presParOf" srcId="{4A3FFC63-422C-408C-B85C-ADA9F6FD2FD6}" destId="{E48EE005-6CD8-4379-BD3A-4133B85D80D5}" srcOrd="2" destOrd="0" presId="urn:microsoft.com/office/officeart/2005/8/layout/orgChart1"/>
    <dgm:cxn modelId="{0F4B96DC-0210-4287-8987-25130D92F754}" type="presParOf" srcId="{AB8D9DF3-75C5-422B-AFBF-0EED41FC8E34}" destId="{BBACA1CC-627F-4577-9BED-DC29B8DE0B56}" srcOrd="10" destOrd="0" presId="urn:microsoft.com/office/officeart/2005/8/layout/orgChart1"/>
    <dgm:cxn modelId="{B60299E3-E803-43B6-B98B-C57C32A6B8A8}" type="presParOf" srcId="{AB8D9DF3-75C5-422B-AFBF-0EED41FC8E34}" destId="{032BE202-193B-42E8-B868-6BB7A450A236}" srcOrd="11" destOrd="0" presId="urn:microsoft.com/office/officeart/2005/8/layout/orgChart1"/>
    <dgm:cxn modelId="{CCFDE08C-BB0C-4D78-BEA6-BBBA0C2173DF}" type="presParOf" srcId="{032BE202-193B-42E8-B868-6BB7A450A236}" destId="{AD50D9B6-AEEA-4749-BA45-FBECA0F9C22A}" srcOrd="0" destOrd="0" presId="urn:microsoft.com/office/officeart/2005/8/layout/orgChart1"/>
    <dgm:cxn modelId="{5860DD88-822D-4DDC-AD5A-32D37DD09315}" type="presParOf" srcId="{AD50D9B6-AEEA-4749-BA45-FBECA0F9C22A}" destId="{36F8FB90-8EF0-4662-B130-4D73CEBFAAF6}" srcOrd="0" destOrd="0" presId="urn:microsoft.com/office/officeart/2005/8/layout/orgChart1"/>
    <dgm:cxn modelId="{3FAAE720-6A68-4C61-AFB3-551E7C715902}" type="presParOf" srcId="{AD50D9B6-AEEA-4749-BA45-FBECA0F9C22A}" destId="{82ECE783-C10B-4CDA-9C42-21DD9D4FFE00}" srcOrd="1" destOrd="0" presId="urn:microsoft.com/office/officeart/2005/8/layout/orgChart1"/>
    <dgm:cxn modelId="{1EFD62D3-6392-42D6-8B09-A0746E4E4182}" type="presParOf" srcId="{032BE202-193B-42E8-B868-6BB7A450A236}" destId="{4B2ECF13-3AC0-48DC-96B4-8BA9ACCAA656}" srcOrd="1" destOrd="0" presId="urn:microsoft.com/office/officeart/2005/8/layout/orgChart1"/>
    <dgm:cxn modelId="{EFD752BE-00CB-43B5-85CD-2E6BA029C6F8}" type="presParOf" srcId="{032BE202-193B-42E8-B868-6BB7A450A236}" destId="{008ACFFA-4B82-4F40-ADE2-093385C1CFCB}" srcOrd="2" destOrd="0" presId="urn:microsoft.com/office/officeart/2005/8/layout/orgChart1"/>
    <dgm:cxn modelId="{4EF98E8F-1A93-4645-A2CE-A8B70A354161}" type="presParOf" srcId="{BF98BC9D-3E0F-4F0A-88F3-E10463FF1F4A}" destId="{F6C339A1-6FF1-42E2-B908-7C5EBCD6E45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AF665-3ACC-4874-8AFE-3A67A7DAAF20}">
      <dsp:nvSpPr>
        <dsp:cNvPr id="0" name=""/>
        <dsp:cNvSpPr/>
      </dsp:nvSpPr>
      <dsp:spPr>
        <a:xfrm>
          <a:off x="0" y="332286"/>
          <a:ext cx="4308249"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68" tIns="437388" rIns="334368" bIns="99568" numCol="1" spcCol="1270" anchor="t" anchorCtr="0">
          <a:noAutofit/>
        </a:bodyPr>
        <a:lstStyle/>
        <a:p>
          <a:pPr marL="114300" lvl="1" indent="-114300" algn="ctr" defTabSz="622300">
            <a:lnSpc>
              <a:spcPct val="90000"/>
            </a:lnSpc>
            <a:spcBef>
              <a:spcPct val="0"/>
            </a:spcBef>
            <a:spcAft>
              <a:spcPct val="15000"/>
            </a:spcAft>
            <a:buChar char="••"/>
          </a:pPr>
          <a:r>
            <a:rPr lang="en-US" sz="1400" kern="1200" dirty="0"/>
            <a:t>Technologies Literature and Industry Best Practices Review and Screening</a:t>
          </a:r>
        </a:p>
      </dsp:txBody>
      <dsp:txXfrm>
        <a:off x="0" y="332286"/>
        <a:ext cx="4308249" cy="942637"/>
      </dsp:txXfrm>
    </dsp:sp>
    <dsp:sp modelId="{12CF9634-62C7-4E97-802A-35FC048D2EF4}">
      <dsp:nvSpPr>
        <dsp:cNvPr id="0" name=""/>
        <dsp:cNvSpPr/>
      </dsp:nvSpPr>
      <dsp:spPr>
        <a:xfrm>
          <a:off x="637887" y="22326"/>
          <a:ext cx="3015774"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89" tIns="0" rIns="113989" bIns="0" numCol="1" spcCol="1270" anchor="ctr" anchorCtr="0">
          <a:noAutofit/>
        </a:bodyPr>
        <a:lstStyle/>
        <a:p>
          <a:pPr lvl="0" algn="ctr" defTabSz="622300">
            <a:lnSpc>
              <a:spcPct val="90000"/>
            </a:lnSpc>
            <a:spcBef>
              <a:spcPct val="0"/>
            </a:spcBef>
            <a:spcAft>
              <a:spcPct val="35000"/>
            </a:spcAft>
          </a:pPr>
          <a:r>
            <a:rPr lang="en-US" sz="1400" b="1" kern="1200"/>
            <a:t>Phase 1</a:t>
          </a:r>
        </a:p>
      </dsp:txBody>
      <dsp:txXfrm>
        <a:off x="668149" y="52588"/>
        <a:ext cx="2955250" cy="559396"/>
      </dsp:txXfrm>
    </dsp:sp>
    <dsp:sp modelId="{582E4859-6381-4DA4-8848-C4EB2F88EFCD}">
      <dsp:nvSpPr>
        <dsp:cNvPr id="0" name=""/>
        <dsp:cNvSpPr/>
      </dsp:nvSpPr>
      <dsp:spPr>
        <a:xfrm>
          <a:off x="0" y="1698284"/>
          <a:ext cx="4308249" cy="7441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68" tIns="437388" rIns="334368" bIns="99568" numCol="1" spcCol="1270" anchor="t" anchorCtr="0">
          <a:noAutofit/>
        </a:bodyPr>
        <a:lstStyle/>
        <a:p>
          <a:pPr marL="114300" lvl="1" indent="-114300" algn="ctr" defTabSz="622300">
            <a:lnSpc>
              <a:spcPct val="90000"/>
            </a:lnSpc>
            <a:spcBef>
              <a:spcPct val="0"/>
            </a:spcBef>
            <a:spcAft>
              <a:spcPct val="15000"/>
            </a:spcAft>
            <a:buChar char="••"/>
          </a:pPr>
          <a:r>
            <a:rPr lang="en-US" sz="1400" kern="1200"/>
            <a:t>Geographical Master Conceptual Plan</a:t>
          </a:r>
        </a:p>
      </dsp:txBody>
      <dsp:txXfrm>
        <a:off x="0" y="1698284"/>
        <a:ext cx="4308249" cy="744187"/>
      </dsp:txXfrm>
    </dsp:sp>
    <dsp:sp modelId="{055B5716-76F8-4063-9B55-5E5B72A95CBA}">
      <dsp:nvSpPr>
        <dsp:cNvPr id="0" name=""/>
        <dsp:cNvSpPr/>
      </dsp:nvSpPr>
      <dsp:spPr>
        <a:xfrm>
          <a:off x="637887" y="1388324"/>
          <a:ext cx="3015774" cy="6199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89" tIns="0" rIns="113989"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2</a:t>
          </a:r>
        </a:p>
      </dsp:txBody>
      <dsp:txXfrm>
        <a:off x="668149" y="1418586"/>
        <a:ext cx="2955250" cy="559396"/>
      </dsp:txXfrm>
    </dsp:sp>
    <dsp:sp modelId="{99FB4A04-51B8-4F27-9BC5-01C24F6934C8}">
      <dsp:nvSpPr>
        <dsp:cNvPr id="0" name=""/>
        <dsp:cNvSpPr/>
      </dsp:nvSpPr>
      <dsp:spPr>
        <a:xfrm>
          <a:off x="0" y="2865832"/>
          <a:ext cx="4308249" cy="7441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68" tIns="437388" rIns="334368" bIns="99568" numCol="1" spcCol="1270" anchor="t" anchorCtr="0">
          <a:noAutofit/>
        </a:bodyPr>
        <a:lstStyle/>
        <a:p>
          <a:pPr marL="114300" lvl="1" indent="-114300" algn="ctr" defTabSz="622300">
            <a:lnSpc>
              <a:spcPct val="90000"/>
            </a:lnSpc>
            <a:spcBef>
              <a:spcPct val="0"/>
            </a:spcBef>
            <a:spcAft>
              <a:spcPct val="15000"/>
            </a:spcAft>
            <a:buChar char="••"/>
          </a:pPr>
          <a:r>
            <a:rPr lang="en-US" sz="1400" kern="1200"/>
            <a:t>Potential Pilot </a:t>
          </a:r>
          <a:r>
            <a:rPr lang="en-US" sz="1400" kern="1200">
              <a:latin typeface="Arial"/>
            </a:rPr>
            <a:t>Testing</a:t>
          </a:r>
          <a:endParaRPr lang="en-US" sz="1400" kern="1200"/>
        </a:p>
      </dsp:txBody>
      <dsp:txXfrm>
        <a:off x="0" y="2865832"/>
        <a:ext cx="4308249" cy="744187"/>
      </dsp:txXfrm>
    </dsp:sp>
    <dsp:sp modelId="{F88C359C-8CA2-4200-B0FF-6E1890BADF63}">
      <dsp:nvSpPr>
        <dsp:cNvPr id="0" name=""/>
        <dsp:cNvSpPr/>
      </dsp:nvSpPr>
      <dsp:spPr>
        <a:xfrm>
          <a:off x="637887" y="2555872"/>
          <a:ext cx="3015774" cy="61992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89" tIns="0" rIns="113989"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3</a:t>
          </a:r>
        </a:p>
      </dsp:txBody>
      <dsp:txXfrm>
        <a:off x="668149" y="2586134"/>
        <a:ext cx="2955250" cy="559396"/>
      </dsp:txXfrm>
    </dsp:sp>
    <dsp:sp modelId="{898B45F1-432B-45BD-83C3-2BAF7696C8C3}">
      <dsp:nvSpPr>
        <dsp:cNvPr id="0" name=""/>
        <dsp:cNvSpPr/>
      </dsp:nvSpPr>
      <dsp:spPr>
        <a:xfrm>
          <a:off x="0" y="4033379"/>
          <a:ext cx="4308249" cy="7441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368" tIns="437388" rIns="334368" bIns="99568" numCol="1" spcCol="1270" anchor="t" anchorCtr="0">
          <a:noAutofit/>
        </a:bodyPr>
        <a:lstStyle/>
        <a:p>
          <a:pPr marL="114300" lvl="1" indent="-114300" algn="ctr" defTabSz="622300">
            <a:lnSpc>
              <a:spcPct val="90000"/>
            </a:lnSpc>
            <a:spcBef>
              <a:spcPct val="0"/>
            </a:spcBef>
            <a:spcAft>
              <a:spcPct val="15000"/>
            </a:spcAft>
            <a:buChar char="••"/>
          </a:pPr>
          <a:r>
            <a:rPr lang="en-US" sz="1400" kern="1200"/>
            <a:t>Public Education</a:t>
          </a:r>
        </a:p>
      </dsp:txBody>
      <dsp:txXfrm>
        <a:off x="0" y="4033379"/>
        <a:ext cx="4308249" cy="744187"/>
      </dsp:txXfrm>
    </dsp:sp>
    <dsp:sp modelId="{84CBEE61-7251-4136-B425-407FBCF5EAFE}">
      <dsp:nvSpPr>
        <dsp:cNvPr id="0" name=""/>
        <dsp:cNvSpPr/>
      </dsp:nvSpPr>
      <dsp:spPr>
        <a:xfrm>
          <a:off x="637887" y="3723419"/>
          <a:ext cx="3015774" cy="6199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989" tIns="0" rIns="113989"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FFFF"/>
              </a:solidFill>
              <a:latin typeface="Arial"/>
              <a:ea typeface="+mn-ea"/>
              <a:cs typeface="+mn-cs"/>
            </a:rPr>
            <a:t>Phase 4</a:t>
          </a:r>
        </a:p>
      </dsp:txBody>
      <dsp:txXfrm>
        <a:off x="668149" y="3753681"/>
        <a:ext cx="2955250"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E6318-B58F-454F-9637-E499198B3CBC}">
      <dsp:nvSpPr>
        <dsp:cNvPr id="0" name=""/>
        <dsp:cNvSpPr/>
      </dsp:nvSpPr>
      <dsp:spPr>
        <a:xfrm>
          <a:off x="2292568" y="0"/>
          <a:ext cx="1809855" cy="181004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81FA9-05DE-4D7C-A796-212D6E9BC968}">
      <dsp:nvSpPr>
        <dsp:cNvPr id="0" name=""/>
        <dsp:cNvSpPr/>
      </dsp:nvSpPr>
      <dsp:spPr>
        <a:xfrm>
          <a:off x="2692156" y="655185"/>
          <a:ext cx="1010002" cy="5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a:solidFill>
                <a:schemeClr val="bg1"/>
              </a:solidFill>
            </a:rPr>
            <a:t>.</a:t>
          </a:r>
        </a:p>
      </dsp:txBody>
      <dsp:txXfrm>
        <a:off x="2692156" y="655185"/>
        <a:ext cx="1010002" cy="504948"/>
      </dsp:txXfrm>
    </dsp:sp>
    <dsp:sp modelId="{33274971-BAD5-4DB4-883F-00586B91B325}">
      <dsp:nvSpPr>
        <dsp:cNvPr id="0" name=""/>
        <dsp:cNvSpPr/>
      </dsp:nvSpPr>
      <dsp:spPr>
        <a:xfrm>
          <a:off x="1789774" y="1040137"/>
          <a:ext cx="1809855" cy="1810040"/>
        </a:xfrm>
        <a:prstGeom prst="leftCircularArrow">
          <a:avLst>
            <a:gd name="adj1" fmla="val 10980"/>
            <a:gd name="adj2" fmla="val 1142322"/>
            <a:gd name="adj3" fmla="val 6300000"/>
            <a:gd name="adj4" fmla="val 18900000"/>
            <a:gd name="adj5" fmla="val 125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84707-6272-4E07-A893-06DDD3C1C37A}">
      <dsp:nvSpPr>
        <dsp:cNvPr id="0" name=""/>
        <dsp:cNvSpPr/>
      </dsp:nvSpPr>
      <dsp:spPr>
        <a:xfrm>
          <a:off x="2187324" y="1697242"/>
          <a:ext cx="1010002" cy="5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a:solidFill>
                <a:schemeClr val="bg1"/>
              </a:solidFill>
            </a:rPr>
            <a:t>.</a:t>
          </a:r>
        </a:p>
      </dsp:txBody>
      <dsp:txXfrm>
        <a:off x="2187324" y="1697242"/>
        <a:ext cx="1010002" cy="504948"/>
      </dsp:txXfrm>
    </dsp:sp>
    <dsp:sp modelId="{253B4524-4996-4888-8369-0E5B6A67F8E4}">
      <dsp:nvSpPr>
        <dsp:cNvPr id="0" name=""/>
        <dsp:cNvSpPr/>
      </dsp:nvSpPr>
      <dsp:spPr>
        <a:xfrm>
          <a:off x="2292568" y="2084113"/>
          <a:ext cx="1809855" cy="1810040"/>
        </a:xfrm>
        <a:prstGeom prst="circularArrow">
          <a:avLst>
            <a:gd name="adj1" fmla="val 10980"/>
            <a:gd name="adj2" fmla="val 1142322"/>
            <a:gd name="adj3" fmla="val 4500000"/>
            <a:gd name="adj4" fmla="val 13500000"/>
            <a:gd name="adj5" fmla="val 125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EA425-4DF5-4215-B24D-6E5C76493E9B}">
      <dsp:nvSpPr>
        <dsp:cNvPr id="0" name=""/>
        <dsp:cNvSpPr/>
      </dsp:nvSpPr>
      <dsp:spPr>
        <a:xfrm>
          <a:off x="2692156" y="2739299"/>
          <a:ext cx="1010002" cy="5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a:solidFill>
                <a:schemeClr val="bg1"/>
              </a:solidFill>
            </a:rPr>
            <a:t>.</a:t>
          </a:r>
        </a:p>
      </dsp:txBody>
      <dsp:txXfrm>
        <a:off x="2692156" y="2739299"/>
        <a:ext cx="1010002" cy="504948"/>
      </dsp:txXfrm>
    </dsp:sp>
    <dsp:sp modelId="{559D25A2-9AD1-4794-89AE-9C3A725A989F}">
      <dsp:nvSpPr>
        <dsp:cNvPr id="0" name=""/>
        <dsp:cNvSpPr/>
      </dsp:nvSpPr>
      <dsp:spPr>
        <a:xfrm>
          <a:off x="1918783" y="3244248"/>
          <a:ext cx="1554893" cy="1555645"/>
        </a:xfrm>
        <a:prstGeom prst="blockArc">
          <a:avLst>
            <a:gd name="adj1" fmla="val 0"/>
            <a:gd name="adj2" fmla="val 18900000"/>
            <a:gd name="adj3" fmla="val 1274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E8A3D-BA73-4DD6-970B-4BCDF5D69904}">
      <dsp:nvSpPr>
        <dsp:cNvPr id="0" name=""/>
        <dsp:cNvSpPr/>
      </dsp:nvSpPr>
      <dsp:spPr>
        <a:xfrm>
          <a:off x="2168801" y="3725786"/>
          <a:ext cx="1010002" cy="50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a:solidFill>
                <a:schemeClr val="bg1"/>
              </a:solidFill>
            </a:rPr>
            <a:t>.</a:t>
          </a:r>
        </a:p>
      </dsp:txBody>
      <dsp:txXfrm>
        <a:off x="2168801" y="3725786"/>
        <a:ext cx="1010002" cy="50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CA1CC-627F-4577-9BED-DC29B8DE0B56}">
      <dsp:nvSpPr>
        <dsp:cNvPr id="0" name=""/>
        <dsp:cNvSpPr/>
      </dsp:nvSpPr>
      <dsp:spPr>
        <a:xfrm>
          <a:off x="4458400" y="820621"/>
          <a:ext cx="3846395" cy="241437"/>
        </a:xfrm>
        <a:custGeom>
          <a:avLst/>
          <a:gdLst/>
          <a:ahLst/>
          <a:cxnLst/>
          <a:rect l="0" t="0" r="0" b="0"/>
          <a:pathLst>
            <a:path>
              <a:moveTo>
                <a:pt x="0" y="0"/>
              </a:moveTo>
              <a:lnTo>
                <a:pt x="0" y="120718"/>
              </a:lnTo>
              <a:lnTo>
                <a:pt x="3846395" y="120718"/>
              </a:lnTo>
              <a:lnTo>
                <a:pt x="3846395"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D40AEE-8115-43F2-9403-AEB6C3CC4765}">
      <dsp:nvSpPr>
        <dsp:cNvPr id="0" name=""/>
        <dsp:cNvSpPr/>
      </dsp:nvSpPr>
      <dsp:spPr>
        <a:xfrm>
          <a:off x="6453773" y="1636910"/>
          <a:ext cx="172455" cy="1568681"/>
        </a:xfrm>
        <a:custGeom>
          <a:avLst/>
          <a:gdLst/>
          <a:ahLst/>
          <a:cxnLst/>
          <a:rect l="0" t="0" r="0" b="0"/>
          <a:pathLst>
            <a:path>
              <a:moveTo>
                <a:pt x="0" y="0"/>
              </a:moveTo>
              <a:lnTo>
                <a:pt x="0" y="1568681"/>
              </a:lnTo>
              <a:lnTo>
                <a:pt x="172455" y="156868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DCBE5E-8163-4BE6-85D0-720FB5558B77}">
      <dsp:nvSpPr>
        <dsp:cNvPr id="0" name=""/>
        <dsp:cNvSpPr/>
      </dsp:nvSpPr>
      <dsp:spPr>
        <a:xfrm>
          <a:off x="6453773" y="1636910"/>
          <a:ext cx="172455" cy="528863"/>
        </a:xfrm>
        <a:custGeom>
          <a:avLst/>
          <a:gdLst/>
          <a:ahLst/>
          <a:cxnLst/>
          <a:rect l="0" t="0" r="0" b="0"/>
          <a:pathLst>
            <a:path>
              <a:moveTo>
                <a:pt x="0" y="0"/>
              </a:moveTo>
              <a:lnTo>
                <a:pt x="0" y="528863"/>
              </a:lnTo>
              <a:lnTo>
                <a:pt x="172455" y="5288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BC797E-6784-4A2C-A85B-BE17CCF1BF52}">
      <dsp:nvSpPr>
        <dsp:cNvPr id="0" name=""/>
        <dsp:cNvSpPr/>
      </dsp:nvSpPr>
      <dsp:spPr>
        <a:xfrm>
          <a:off x="4458400" y="820621"/>
          <a:ext cx="2455254" cy="241437"/>
        </a:xfrm>
        <a:custGeom>
          <a:avLst/>
          <a:gdLst/>
          <a:ahLst/>
          <a:cxnLst/>
          <a:rect l="0" t="0" r="0" b="0"/>
          <a:pathLst>
            <a:path>
              <a:moveTo>
                <a:pt x="0" y="0"/>
              </a:moveTo>
              <a:lnTo>
                <a:pt x="0" y="120718"/>
              </a:lnTo>
              <a:lnTo>
                <a:pt x="2455254" y="120718"/>
              </a:lnTo>
              <a:lnTo>
                <a:pt x="2455254"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32EFE7-3DD8-400A-814A-8C545A469AF4}">
      <dsp:nvSpPr>
        <dsp:cNvPr id="0" name=""/>
        <dsp:cNvSpPr/>
      </dsp:nvSpPr>
      <dsp:spPr>
        <a:xfrm>
          <a:off x="5062632" y="1636910"/>
          <a:ext cx="172455" cy="1345152"/>
        </a:xfrm>
        <a:custGeom>
          <a:avLst/>
          <a:gdLst/>
          <a:ahLst/>
          <a:cxnLst/>
          <a:rect l="0" t="0" r="0" b="0"/>
          <a:pathLst>
            <a:path>
              <a:moveTo>
                <a:pt x="0" y="0"/>
              </a:moveTo>
              <a:lnTo>
                <a:pt x="0" y="1345152"/>
              </a:lnTo>
              <a:lnTo>
                <a:pt x="172455" y="13451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D24D18-E832-474B-9982-2089A5797EEA}">
      <dsp:nvSpPr>
        <dsp:cNvPr id="0" name=""/>
        <dsp:cNvSpPr/>
      </dsp:nvSpPr>
      <dsp:spPr>
        <a:xfrm>
          <a:off x="5062632" y="1636910"/>
          <a:ext cx="172455" cy="528863"/>
        </a:xfrm>
        <a:custGeom>
          <a:avLst/>
          <a:gdLst/>
          <a:ahLst/>
          <a:cxnLst/>
          <a:rect l="0" t="0" r="0" b="0"/>
          <a:pathLst>
            <a:path>
              <a:moveTo>
                <a:pt x="0" y="0"/>
              </a:moveTo>
              <a:lnTo>
                <a:pt x="0" y="528863"/>
              </a:lnTo>
              <a:lnTo>
                <a:pt x="172455" y="5288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C0B20A-7EC6-4D16-8B7B-78E1EB3B01E7}">
      <dsp:nvSpPr>
        <dsp:cNvPr id="0" name=""/>
        <dsp:cNvSpPr/>
      </dsp:nvSpPr>
      <dsp:spPr>
        <a:xfrm>
          <a:off x="4458400" y="820621"/>
          <a:ext cx="1064113" cy="241437"/>
        </a:xfrm>
        <a:custGeom>
          <a:avLst/>
          <a:gdLst/>
          <a:ahLst/>
          <a:cxnLst/>
          <a:rect l="0" t="0" r="0" b="0"/>
          <a:pathLst>
            <a:path>
              <a:moveTo>
                <a:pt x="0" y="0"/>
              </a:moveTo>
              <a:lnTo>
                <a:pt x="0" y="120718"/>
              </a:lnTo>
              <a:lnTo>
                <a:pt x="1064113" y="120718"/>
              </a:lnTo>
              <a:lnTo>
                <a:pt x="1064113"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FE8B9C-D89E-4E86-9D48-FE824C08B551}">
      <dsp:nvSpPr>
        <dsp:cNvPr id="0" name=""/>
        <dsp:cNvSpPr/>
      </dsp:nvSpPr>
      <dsp:spPr>
        <a:xfrm>
          <a:off x="3294972" y="1636910"/>
          <a:ext cx="235208" cy="1345152"/>
        </a:xfrm>
        <a:custGeom>
          <a:avLst/>
          <a:gdLst/>
          <a:ahLst/>
          <a:cxnLst/>
          <a:rect l="0" t="0" r="0" b="0"/>
          <a:pathLst>
            <a:path>
              <a:moveTo>
                <a:pt x="0" y="0"/>
              </a:moveTo>
              <a:lnTo>
                <a:pt x="0" y="1345152"/>
              </a:lnTo>
              <a:lnTo>
                <a:pt x="235208" y="13451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4D861B-8FA8-4468-A43D-7D6C811F2563}">
      <dsp:nvSpPr>
        <dsp:cNvPr id="0" name=""/>
        <dsp:cNvSpPr/>
      </dsp:nvSpPr>
      <dsp:spPr>
        <a:xfrm>
          <a:off x="3294972" y="1636910"/>
          <a:ext cx="235208" cy="528863"/>
        </a:xfrm>
        <a:custGeom>
          <a:avLst/>
          <a:gdLst/>
          <a:ahLst/>
          <a:cxnLst/>
          <a:rect l="0" t="0" r="0" b="0"/>
          <a:pathLst>
            <a:path>
              <a:moveTo>
                <a:pt x="0" y="0"/>
              </a:moveTo>
              <a:lnTo>
                <a:pt x="0" y="528863"/>
              </a:lnTo>
              <a:lnTo>
                <a:pt x="235208" y="5288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324EEA-A936-4B1F-97C0-EAD4C2F3B01A}">
      <dsp:nvSpPr>
        <dsp:cNvPr id="0" name=""/>
        <dsp:cNvSpPr/>
      </dsp:nvSpPr>
      <dsp:spPr>
        <a:xfrm>
          <a:off x="3922195" y="820621"/>
          <a:ext cx="536204" cy="241437"/>
        </a:xfrm>
        <a:custGeom>
          <a:avLst/>
          <a:gdLst/>
          <a:ahLst/>
          <a:cxnLst/>
          <a:rect l="0" t="0" r="0" b="0"/>
          <a:pathLst>
            <a:path>
              <a:moveTo>
                <a:pt x="536204" y="0"/>
              </a:moveTo>
              <a:lnTo>
                <a:pt x="536204" y="120718"/>
              </a:lnTo>
              <a:lnTo>
                <a:pt x="0" y="120718"/>
              </a:lnTo>
              <a:lnTo>
                <a:pt x="0"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A23DE-C6A4-4452-84F8-96263892CDF2}">
      <dsp:nvSpPr>
        <dsp:cNvPr id="0" name=""/>
        <dsp:cNvSpPr/>
      </dsp:nvSpPr>
      <dsp:spPr>
        <a:xfrm>
          <a:off x="1575137" y="1636910"/>
          <a:ext cx="220265" cy="2977731"/>
        </a:xfrm>
        <a:custGeom>
          <a:avLst/>
          <a:gdLst/>
          <a:ahLst/>
          <a:cxnLst/>
          <a:rect l="0" t="0" r="0" b="0"/>
          <a:pathLst>
            <a:path>
              <a:moveTo>
                <a:pt x="0" y="0"/>
              </a:moveTo>
              <a:lnTo>
                <a:pt x="0" y="2977731"/>
              </a:lnTo>
              <a:lnTo>
                <a:pt x="220265" y="2977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2610B3-74F2-4731-BA3C-F86D3E122FC2}">
      <dsp:nvSpPr>
        <dsp:cNvPr id="0" name=""/>
        <dsp:cNvSpPr/>
      </dsp:nvSpPr>
      <dsp:spPr>
        <a:xfrm>
          <a:off x="1575137" y="1636910"/>
          <a:ext cx="220265" cy="2161442"/>
        </a:xfrm>
        <a:custGeom>
          <a:avLst/>
          <a:gdLst/>
          <a:ahLst/>
          <a:cxnLst/>
          <a:rect l="0" t="0" r="0" b="0"/>
          <a:pathLst>
            <a:path>
              <a:moveTo>
                <a:pt x="0" y="0"/>
              </a:moveTo>
              <a:lnTo>
                <a:pt x="0" y="2161442"/>
              </a:lnTo>
              <a:lnTo>
                <a:pt x="220265" y="21614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DA427-3071-4F2F-BFD1-B9F58BB1A9A7}">
      <dsp:nvSpPr>
        <dsp:cNvPr id="0" name=""/>
        <dsp:cNvSpPr/>
      </dsp:nvSpPr>
      <dsp:spPr>
        <a:xfrm>
          <a:off x="1575137" y="1636910"/>
          <a:ext cx="220265" cy="1345152"/>
        </a:xfrm>
        <a:custGeom>
          <a:avLst/>
          <a:gdLst/>
          <a:ahLst/>
          <a:cxnLst/>
          <a:rect l="0" t="0" r="0" b="0"/>
          <a:pathLst>
            <a:path>
              <a:moveTo>
                <a:pt x="0" y="0"/>
              </a:moveTo>
              <a:lnTo>
                <a:pt x="0" y="1345152"/>
              </a:lnTo>
              <a:lnTo>
                <a:pt x="220265" y="13451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CE3A58-D882-4D2C-A4C4-8F52ADE8ED86}">
      <dsp:nvSpPr>
        <dsp:cNvPr id="0" name=""/>
        <dsp:cNvSpPr/>
      </dsp:nvSpPr>
      <dsp:spPr>
        <a:xfrm>
          <a:off x="1575137" y="1636910"/>
          <a:ext cx="220265" cy="528863"/>
        </a:xfrm>
        <a:custGeom>
          <a:avLst/>
          <a:gdLst/>
          <a:ahLst/>
          <a:cxnLst/>
          <a:rect l="0" t="0" r="0" b="0"/>
          <a:pathLst>
            <a:path>
              <a:moveTo>
                <a:pt x="0" y="0"/>
              </a:moveTo>
              <a:lnTo>
                <a:pt x="0" y="528863"/>
              </a:lnTo>
              <a:lnTo>
                <a:pt x="220265" y="5288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47D6B-CF40-47A0-BA58-15DE93DC62DE}">
      <dsp:nvSpPr>
        <dsp:cNvPr id="0" name=""/>
        <dsp:cNvSpPr/>
      </dsp:nvSpPr>
      <dsp:spPr>
        <a:xfrm>
          <a:off x="2162511" y="820621"/>
          <a:ext cx="2295888" cy="241437"/>
        </a:xfrm>
        <a:custGeom>
          <a:avLst/>
          <a:gdLst/>
          <a:ahLst/>
          <a:cxnLst/>
          <a:rect l="0" t="0" r="0" b="0"/>
          <a:pathLst>
            <a:path>
              <a:moveTo>
                <a:pt x="2295888" y="0"/>
              </a:moveTo>
              <a:lnTo>
                <a:pt x="2295888" y="120718"/>
              </a:lnTo>
              <a:lnTo>
                <a:pt x="0" y="120718"/>
              </a:lnTo>
              <a:lnTo>
                <a:pt x="0"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65251C-4447-41B4-A31A-9596C418165B}">
      <dsp:nvSpPr>
        <dsp:cNvPr id="0" name=""/>
        <dsp:cNvSpPr/>
      </dsp:nvSpPr>
      <dsp:spPr>
        <a:xfrm>
          <a:off x="152122" y="1636910"/>
          <a:ext cx="172455" cy="1345152"/>
        </a:xfrm>
        <a:custGeom>
          <a:avLst/>
          <a:gdLst/>
          <a:ahLst/>
          <a:cxnLst/>
          <a:rect l="0" t="0" r="0" b="0"/>
          <a:pathLst>
            <a:path>
              <a:moveTo>
                <a:pt x="0" y="0"/>
              </a:moveTo>
              <a:lnTo>
                <a:pt x="0" y="1345152"/>
              </a:lnTo>
              <a:lnTo>
                <a:pt x="172455" y="13451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7A0C76-FE0D-4F54-8A99-533587AD94AD}">
      <dsp:nvSpPr>
        <dsp:cNvPr id="0" name=""/>
        <dsp:cNvSpPr/>
      </dsp:nvSpPr>
      <dsp:spPr>
        <a:xfrm>
          <a:off x="152122" y="1636910"/>
          <a:ext cx="172455" cy="528863"/>
        </a:xfrm>
        <a:custGeom>
          <a:avLst/>
          <a:gdLst/>
          <a:ahLst/>
          <a:cxnLst/>
          <a:rect l="0" t="0" r="0" b="0"/>
          <a:pathLst>
            <a:path>
              <a:moveTo>
                <a:pt x="0" y="0"/>
              </a:moveTo>
              <a:lnTo>
                <a:pt x="0" y="528863"/>
              </a:lnTo>
              <a:lnTo>
                <a:pt x="172455" y="5288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070D90-E3F5-4CB3-BF11-D34A3A2C6504}">
      <dsp:nvSpPr>
        <dsp:cNvPr id="0" name=""/>
        <dsp:cNvSpPr/>
      </dsp:nvSpPr>
      <dsp:spPr>
        <a:xfrm>
          <a:off x="612004" y="820621"/>
          <a:ext cx="3846395" cy="241437"/>
        </a:xfrm>
        <a:custGeom>
          <a:avLst/>
          <a:gdLst/>
          <a:ahLst/>
          <a:cxnLst/>
          <a:rect l="0" t="0" r="0" b="0"/>
          <a:pathLst>
            <a:path>
              <a:moveTo>
                <a:pt x="3846395" y="0"/>
              </a:moveTo>
              <a:lnTo>
                <a:pt x="3846395" y="120718"/>
              </a:lnTo>
              <a:lnTo>
                <a:pt x="0" y="120718"/>
              </a:lnTo>
              <a:lnTo>
                <a:pt x="0" y="241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004280-B7A8-4262-98A9-39CC91988694}">
      <dsp:nvSpPr>
        <dsp:cNvPr id="0" name=""/>
        <dsp:cNvSpPr/>
      </dsp:nvSpPr>
      <dsp:spPr>
        <a:xfrm>
          <a:off x="2885680" y="1687"/>
          <a:ext cx="3145438" cy="818933"/>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Maximize Benefits of WW Management Alternatives</a:t>
          </a:r>
        </a:p>
      </dsp:txBody>
      <dsp:txXfrm>
        <a:off x="2885680" y="1687"/>
        <a:ext cx="3145438" cy="818933"/>
      </dsp:txXfrm>
    </dsp:sp>
    <dsp:sp modelId="{93E57EA6-E69F-48BC-BC66-FE968E87F711}">
      <dsp:nvSpPr>
        <dsp:cNvPr id="0" name=""/>
        <dsp:cNvSpPr/>
      </dsp:nvSpPr>
      <dsp:spPr>
        <a:xfrm>
          <a:off x="37152" y="1062059"/>
          <a:ext cx="1149703" cy="574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Cost</a:t>
          </a:r>
        </a:p>
      </dsp:txBody>
      <dsp:txXfrm>
        <a:off x="37152" y="1062059"/>
        <a:ext cx="1149703" cy="574851"/>
      </dsp:txXfrm>
    </dsp:sp>
    <dsp:sp modelId="{46568AF8-0C18-4CEA-AC63-3D689A317A33}">
      <dsp:nvSpPr>
        <dsp:cNvPr id="0" name=""/>
        <dsp:cNvSpPr/>
      </dsp:nvSpPr>
      <dsp:spPr>
        <a:xfrm>
          <a:off x="324578" y="1878348"/>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mj-lt"/>
            </a:rPr>
            <a:t>General impact to rate payers</a:t>
          </a:r>
        </a:p>
      </dsp:txBody>
      <dsp:txXfrm>
        <a:off x="324578" y="1878348"/>
        <a:ext cx="1149703" cy="574851"/>
      </dsp:txXfrm>
    </dsp:sp>
    <dsp:sp modelId="{F24EA23B-214C-4BBD-9324-776C0928F376}">
      <dsp:nvSpPr>
        <dsp:cNvPr id="0" name=""/>
        <dsp:cNvSpPr/>
      </dsp:nvSpPr>
      <dsp:spPr>
        <a:xfrm>
          <a:off x="324578" y="2694637"/>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mj-lt"/>
            </a:rPr>
            <a:t>Potential for Reuse</a:t>
          </a:r>
        </a:p>
      </dsp:txBody>
      <dsp:txXfrm>
        <a:off x="324578" y="2694637"/>
        <a:ext cx="1149703" cy="574851"/>
      </dsp:txXfrm>
    </dsp:sp>
    <dsp:sp modelId="{1D63387E-7BC9-42B7-8E7F-E14524ECB9E2}">
      <dsp:nvSpPr>
        <dsp:cNvPr id="0" name=""/>
        <dsp:cNvSpPr/>
      </dsp:nvSpPr>
      <dsp:spPr>
        <a:xfrm>
          <a:off x="1428293" y="1062059"/>
          <a:ext cx="1468435" cy="574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Implementability</a:t>
          </a:r>
          <a:endParaRPr lang="en-US" sz="1600" kern="1200" dirty="0"/>
        </a:p>
      </dsp:txBody>
      <dsp:txXfrm>
        <a:off x="1428293" y="1062059"/>
        <a:ext cx="1468435" cy="574851"/>
      </dsp:txXfrm>
    </dsp:sp>
    <dsp:sp modelId="{56C781BF-191A-41BD-8C3E-BDF142AC590A}">
      <dsp:nvSpPr>
        <dsp:cNvPr id="0" name=""/>
        <dsp:cNvSpPr/>
      </dsp:nvSpPr>
      <dsp:spPr>
        <a:xfrm>
          <a:off x="1795402" y="1878348"/>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Ability to Phase</a:t>
          </a:r>
        </a:p>
      </dsp:txBody>
      <dsp:txXfrm>
        <a:off x="1795402" y="1878348"/>
        <a:ext cx="1149703" cy="574851"/>
      </dsp:txXfrm>
    </dsp:sp>
    <dsp:sp modelId="{3B07A43C-522F-490D-B9C6-0C9B2B7987B1}">
      <dsp:nvSpPr>
        <dsp:cNvPr id="0" name=""/>
        <dsp:cNvSpPr/>
      </dsp:nvSpPr>
      <dsp:spPr>
        <a:xfrm>
          <a:off x="1795402" y="2694637"/>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Ease of Management</a:t>
          </a:r>
        </a:p>
      </dsp:txBody>
      <dsp:txXfrm>
        <a:off x="1795402" y="2694637"/>
        <a:ext cx="1149703" cy="574851"/>
      </dsp:txXfrm>
    </dsp:sp>
    <dsp:sp modelId="{67EED742-CE2D-4F18-BFCA-9DDE8A3DA053}">
      <dsp:nvSpPr>
        <dsp:cNvPr id="0" name=""/>
        <dsp:cNvSpPr/>
      </dsp:nvSpPr>
      <dsp:spPr>
        <a:xfrm>
          <a:off x="1795402" y="3510927"/>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Ease of Siting</a:t>
          </a:r>
        </a:p>
      </dsp:txBody>
      <dsp:txXfrm>
        <a:off x="1795402" y="3510927"/>
        <a:ext cx="1149703" cy="574851"/>
      </dsp:txXfrm>
    </dsp:sp>
    <dsp:sp modelId="{FB734F12-4F16-42D3-8189-9D2CAD804DFF}">
      <dsp:nvSpPr>
        <dsp:cNvPr id="0" name=""/>
        <dsp:cNvSpPr/>
      </dsp:nvSpPr>
      <dsp:spPr>
        <a:xfrm>
          <a:off x="1795402" y="4327216"/>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Regulatory Acceptance</a:t>
          </a:r>
        </a:p>
      </dsp:txBody>
      <dsp:txXfrm>
        <a:off x="1795402" y="4327216"/>
        <a:ext cx="1149703" cy="574851"/>
      </dsp:txXfrm>
    </dsp:sp>
    <dsp:sp modelId="{B9FB9C64-DC99-4A37-8108-54CA87FC22D7}">
      <dsp:nvSpPr>
        <dsp:cNvPr id="0" name=""/>
        <dsp:cNvSpPr/>
      </dsp:nvSpPr>
      <dsp:spPr>
        <a:xfrm>
          <a:off x="3138166" y="1062059"/>
          <a:ext cx="1568057" cy="574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Environmental Impacts</a:t>
          </a:r>
        </a:p>
      </dsp:txBody>
      <dsp:txXfrm>
        <a:off x="3138166" y="1062059"/>
        <a:ext cx="1568057" cy="574851"/>
      </dsp:txXfrm>
    </dsp:sp>
    <dsp:sp modelId="{74349BBD-EBCA-4AF6-AB36-D411BD1227E0}">
      <dsp:nvSpPr>
        <dsp:cNvPr id="0" name=""/>
        <dsp:cNvSpPr/>
      </dsp:nvSpPr>
      <dsp:spPr>
        <a:xfrm>
          <a:off x="3530181" y="1878348"/>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Nitrogen Reduction</a:t>
          </a:r>
        </a:p>
      </dsp:txBody>
      <dsp:txXfrm>
        <a:off x="3530181" y="1878348"/>
        <a:ext cx="1149703" cy="574851"/>
      </dsp:txXfrm>
    </dsp:sp>
    <dsp:sp modelId="{0D5A49DD-A73E-444D-91FA-F1CED0E75C0B}">
      <dsp:nvSpPr>
        <dsp:cNvPr id="0" name=""/>
        <dsp:cNvSpPr/>
      </dsp:nvSpPr>
      <dsp:spPr>
        <a:xfrm>
          <a:off x="3530181" y="2694637"/>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Construction Impacts (Env.)</a:t>
          </a:r>
        </a:p>
      </dsp:txBody>
      <dsp:txXfrm>
        <a:off x="3530181" y="2694637"/>
        <a:ext cx="1149703" cy="574851"/>
      </dsp:txXfrm>
    </dsp:sp>
    <dsp:sp modelId="{C8F6B7A6-AFE1-4DF2-AEA8-698565A8A2B3}">
      <dsp:nvSpPr>
        <dsp:cNvPr id="0" name=""/>
        <dsp:cNvSpPr/>
      </dsp:nvSpPr>
      <dsp:spPr>
        <a:xfrm>
          <a:off x="4947662" y="1062059"/>
          <a:ext cx="1149703" cy="574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Secondary Impacts</a:t>
          </a:r>
        </a:p>
      </dsp:txBody>
      <dsp:txXfrm>
        <a:off x="4947662" y="1062059"/>
        <a:ext cx="1149703" cy="574851"/>
      </dsp:txXfrm>
    </dsp:sp>
    <dsp:sp modelId="{14D25E44-8664-4280-BDE1-07A7768D635B}">
      <dsp:nvSpPr>
        <dsp:cNvPr id="0" name=""/>
        <dsp:cNvSpPr/>
      </dsp:nvSpPr>
      <dsp:spPr>
        <a:xfrm>
          <a:off x="5235087" y="1878348"/>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mj-lt"/>
            </a:rPr>
            <a:t>Odor/</a:t>
          </a:r>
        </a:p>
        <a:p>
          <a:pPr lvl="0" algn="ctr" defTabSz="622300">
            <a:lnSpc>
              <a:spcPct val="90000"/>
            </a:lnSpc>
            <a:spcBef>
              <a:spcPct val="0"/>
            </a:spcBef>
            <a:spcAft>
              <a:spcPct val="35000"/>
            </a:spcAft>
          </a:pPr>
          <a:r>
            <a:rPr lang="en-US" sz="1400" kern="1200" dirty="0">
              <a:latin typeface="+mj-lt"/>
            </a:rPr>
            <a:t>Aesthetic</a:t>
          </a:r>
        </a:p>
      </dsp:txBody>
      <dsp:txXfrm>
        <a:off x="5235087" y="1878348"/>
        <a:ext cx="1149703" cy="574851"/>
      </dsp:txXfrm>
    </dsp:sp>
    <dsp:sp modelId="{F72CA5B2-C172-47E9-8E76-DC5587A48906}">
      <dsp:nvSpPr>
        <dsp:cNvPr id="0" name=""/>
        <dsp:cNvSpPr/>
      </dsp:nvSpPr>
      <dsp:spPr>
        <a:xfrm>
          <a:off x="5235087" y="2694637"/>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j-lt"/>
            </a:rPr>
            <a:t>Short Term Construction Impacts</a:t>
          </a:r>
        </a:p>
      </dsp:txBody>
      <dsp:txXfrm>
        <a:off x="5235087" y="2694637"/>
        <a:ext cx="1149703" cy="574851"/>
      </dsp:txXfrm>
    </dsp:sp>
    <dsp:sp modelId="{001B636A-FE19-4F94-9455-544E5DBD635F}">
      <dsp:nvSpPr>
        <dsp:cNvPr id="0" name=""/>
        <dsp:cNvSpPr/>
      </dsp:nvSpPr>
      <dsp:spPr>
        <a:xfrm>
          <a:off x="6338803" y="1062059"/>
          <a:ext cx="1149703" cy="574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Reliability</a:t>
          </a:r>
        </a:p>
      </dsp:txBody>
      <dsp:txXfrm>
        <a:off x="6338803" y="1062059"/>
        <a:ext cx="1149703" cy="574851"/>
      </dsp:txXfrm>
    </dsp:sp>
    <dsp:sp modelId="{499CB9EB-2298-4CAF-87BF-720182E3EB32}">
      <dsp:nvSpPr>
        <dsp:cNvPr id="0" name=""/>
        <dsp:cNvSpPr/>
      </dsp:nvSpPr>
      <dsp:spPr>
        <a:xfrm>
          <a:off x="6626228" y="1878348"/>
          <a:ext cx="1149703" cy="57485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mj-lt"/>
            </a:rPr>
            <a:t>Climate Resiliency </a:t>
          </a:r>
        </a:p>
      </dsp:txBody>
      <dsp:txXfrm>
        <a:off x="6626228" y="1878348"/>
        <a:ext cx="1149703" cy="574851"/>
      </dsp:txXfrm>
    </dsp:sp>
    <dsp:sp modelId="{B8E40F68-A8D0-43A2-A26C-B3218825E693}">
      <dsp:nvSpPr>
        <dsp:cNvPr id="0" name=""/>
        <dsp:cNvSpPr/>
      </dsp:nvSpPr>
      <dsp:spPr>
        <a:xfrm>
          <a:off x="6626228" y="2694637"/>
          <a:ext cx="1149703" cy="1021908"/>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rgbClr val="FFFFFF"/>
              </a:solidFill>
              <a:latin typeface="+mj-lt"/>
              <a:ea typeface="+mn-ea"/>
              <a:cs typeface="+mn-cs"/>
            </a:rPr>
            <a:t>Potential for Disruption from Construction Breakage</a:t>
          </a:r>
        </a:p>
      </dsp:txBody>
      <dsp:txXfrm>
        <a:off x="6626228" y="2694637"/>
        <a:ext cx="1149703" cy="1021908"/>
      </dsp:txXfrm>
    </dsp:sp>
    <dsp:sp modelId="{36F8FB90-8EF0-4662-B130-4D73CEBFAAF6}">
      <dsp:nvSpPr>
        <dsp:cNvPr id="0" name=""/>
        <dsp:cNvSpPr/>
      </dsp:nvSpPr>
      <dsp:spPr>
        <a:xfrm>
          <a:off x="7729944" y="1062059"/>
          <a:ext cx="1149703" cy="57485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solidFill>
                <a:srgbClr val="FFFFFF"/>
              </a:solidFill>
              <a:latin typeface="+mn-lt"/>
              <a:ea typeface="+mn-ea"/>
              <a:cs typeface="+mn-cs"/>
            </a:rPr>
            <a:t>Public Perception</a:t>
          </a:r>
        </a:p>
      </dsp:txBody>
      <dsp:txXfrm>
        <a:off x="7729944" y="1062059"/>
        <a:ext cx="1149703" cy="5748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0.67684</cdr:x>
      <cdr:y>0.5</cdr:y>
    </cdr:from>
    <cdr:to>
      <cdr:x>0.73522</cdr:x>
      <cdr:y>0.5</cdr:y>
    </cdr:to>
    <cdr:cxnSp macro="">
      <cdr:nvCxnSpPr>
        <cdr:cNvPr id="2" name="Straight Connector 1"/>
        <cdr:cNvCxnSpPr/>
      </cdr:nvCxnSpPr>
      <cdr:spPr>
        <a:xfrm xmlns:a="http://schemas.openxmlformats.org/drawingml/2006/main">
          <a:off x="5570151" y="2398987"/>
          <a:ext cx="480414" cy="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0.73323</cdr:x>
      <cdr:y>0.51604</cdr:y>
    </cdr:from>
    <cdr:to>
      <cdr:x>0.81817</cdr:x>
      <cdr:y>0.51604</cdr:y>
    </cdr:to>
    <cdr:cxnSp macro="">
      <cdr:nvCxnSpPr>
        <cdr:cNvPr id="3" name="Straight Connector 2"/>
        <cdr:cNvCxnSpPr/>
      </cdr:nvCxnSpPr>
      <cdr:spPr>
        <a:xfrm xmlns:a="http://schemas.openxmlformats.org/drawingml/2006/main" flipV="1">
          <a:off x="6034156" y="2475939"/>
          <a:ext cx="699051" cy="9"/>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0.73441</cdr:x>
      <cdr:y>0.5</cdr:y>
    </cdr:from>
    <cdr:to>
      <cdr:x>0.73441</cdr:x>
      <cdr:y>0.51861</cdr:y>
    </cdr:to>
    <cdr:cxnSp macro="">
      <cdr:nvCxnSpPr>
        <cdr:cNvPr id="5" name="Straight Connector 4"/>
        <cdr:cNvCxnSpPr/>
      </cdr:nvCxnSpPr>
      <cdr:spPr>
        <a:xfrm xmlns:a="http://schemas.openxmlformats.org/drawingml/2006/main">
          <a:off x="6043939" y="2398987"/>
          <a:ext cx="0" cy="89307"/>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0.11702</cdr:x>
      <cdr:y>0.21673</cdr:y>
    </cdr:from>
    <cdr:to>
      <cdr:x>0.2795</cdr:x>
      <cdr:y>0.33029</cdr:y>
    </cdr:to>
    <cdr:sp macro="" textlink="">
      <cdr:nvSpPr>
        <cdr:cNvPr id="10" name="Rounded Rectangle 9"/>
        <cdr:cNvSpPr/>
      </cdr:nvSpPr>
      <cdr:spPr>
        <a:xfrm xmlns:a="http://schemas.openxmlformats.org/drawingml/2006/main">
          <a:off x="963053" y="1039842"/>
          <a:ext cx="1337148" cy="544898"/>
        </a:xfrm>
        <a:prstGeom xmlns:a="http://schemas.openxmlformats.org/drawingml/2006/main" prst="roundRect">
          <a:avLst/>
        </a:prstGeom>
        <a:solidFill xmlns:a="http://schemas.openxmlformats.org/drawingml/2006/main">
          <a:schemeClr val="bg1"/>
        </a:solidFill>
        <a:ln xmlns:a="http://schemas.openxmlformats.org/drawingml/2006/main" w="952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8288" tIns="9144" rIns="18288" bIns="9144" rtlCol="0" anchor="t" anchorCtr="0"/>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smtClean="0">
              <a:solidFill>
                <a:sysClr val="windowText" lastClr="000000"/>
              </a:solidFill>
            </a:rPr>
            <a:t>JEA began voluntary nitrogen reduction initiatives </a:t>
          </a:r>
          <a:endParaRPr lang="en-US" sz="1100" b="1" dirty="0">
            <a:solidFill>
              <a:sysClr val="windowText" lastClr="000000"/>
            </a:solidFill>
          </a:endParaRPr>
        </a:p>
      </cdr:txBody>
    </cdr:sp>
  </cdr:relSizeAnchor>
  <cdr:relSizeAnchor xmlns:cdr="http://schemas.openxmlformats.org/drawingml/2006/chartDrawing">
    <cdr:from>
      <cdr:x>0.58305</cdr:x>
      <cdr:y>0.21673</cdr:y>
    </cdr:from>
    <cdr:to>
      <cdr:x>0.58305</cdr:x>
      <cdr:y>0.81968</cdr:y>
    </cdr:to>
    <cdr:cxnSp macro="">
      <cdr:nvCxnSpPr>
        <cdr:cNvPr id="12" name="Straight Connector 11"/>
        <cdr:cNvCxnSpPr/>
      </cdr:nvCxnSpPr>
      <cdr:spPr>
        <a:xfrm xmlns:a="http://schemas.openxmlformats.org/drawingml/2006/main" flipV="1">
          <a:off x="4798235" y="1039842"/>
          <a:ext cx="0" cy="289294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0.64438</cdr:x>
      <cdr:y>0.48774</cdr:y>
    </cdr:from>
    <cdr:to>
      <cdr:x>0.64438</cdr:x>
      <cdr:y>0.81968</cdr:y>
    </cdr:to>
    <cdr:cxnSp macro="">
      <cdr:nvCxnSpPr>
        <cdr:cNvPr id="15" name="Straight Connector 14"/>
        <cdr:cNvCxnSpPr/>
      </cdr:nvCxnSpPr>
      <cdr:spPr>
        <a:xfrm xmlns:a="http://schemas.openxmlformats.org/drawingml/2006/main" flipV="1">
          <a:off x="5302994" y="2340142"/>
          <a:ext cx="0" cy="159263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0.47448</cdr:x>
      <cdr:y>0.45149</cdr:y>
    </cdr:from>
    <cdr:to>
      <cdr:x>0.72486</cdr:x>
      <cdr:y>0.70786</cdr:y>
    </cdr:to>
    <cdr:sp macro="" textlink="">
      <cdr:nvSpPr>
        <cdr:cNvPr id="2" name="Multiply 1"/>
        <cdr:cNvSpPr/>
      </cdr:nvSpPr>
      <cdr:spPr>
        <a:xfrm xmlns:a="http://schemas.openxmlformats.org/drawingml/2006/main">
          <a:off x="2977309" y="2064228"/>
          <a:ext cx="1571105" cy="1172094"/>
        </a:xfrm>
        <a:prstGeom xmlns:a="http://schemas.openxmlformats.org/drawingml/2006/main" prst="mathMultiply">
          <a:avLst/>
        </a:prstGeom>
        <a:solidFill xmlns:a="http://schemas.openxmlformats.org/drawingml/2006/main">
          <a:schemeClr val="bg1">
            <a:lumMod val="7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0.68094</cdr:x>
      <cdr:y>0.27596</cdr:y>
    </cdr:from>
    <cdr:to>
      <cdr:x>0.72466</cdr:x>
      <cdr:y>0.27596</cdr:y>
    </cdr:to>
    <cdr:cxnSp macro="">
      <cdr:nvCxnSpPr>
        <cdr:cNvPr id="4" name="Straight Arrow Connector 3"/>
        <cdr:cNvCxnSpPr/>
      </cdr:nvCxnSpPr>
      <cdr:spPr>
        <a:xfrm xmlns:a="http://schemas.openxmlformats.org/drawingml/2006/main">
          <a:off x="4272845" y="1261675"/>
          <a:ext cx="274320" cy="0"/>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0.4808</cdr:x>
      <cdr:y>0.27516</cdr:y>
    </cdr:from>
    <cdr:to>
      <cdr:x>0.52026</cdr:x>
      <cdr:y>0.27516</cdr:y>
    </cdr:to>
    <cdr:cxnSp macro="">
      <cdr:nvCxnSpPr>
        <cdr:cNvPr id="6" name="Straight Arrow Connector 5"/>
        <cdr:cNvCxnSpPr/>
      </cdr:nvCxnSpPr>
      <cdr:spPr>
        <a:xfrm xmlns:a="http://schemas.openxmlformats.org/drawingml/2006/main" flipH="1">
          <a:off x="3016994" y="1258009"/>
          <a:ext cx="247572" cy="1"/>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0.94701</cdr:x>
      <cdr:y>0.43395</cdr:y>
    </cdr:from>
    <cdr:to>
      <cdr:x>1</cdr:x>
      <cdr:y>0.48141</cdr:y>
    </cdr:to>
    <cdr:sp macro="" textlink="">
      <cdr:nvSpPr>
        <cdr:cNvPr id="9" name="TextBox 74"/>
        <cdr:cNvSpPr txBox="1"/>
      </cdr:nvSpPr>
      <cdr:spPr>
        <a:xfrm xmlns:a="http://schemas.openxmlformats.org/drawingml/2006/main">
          <a:off x="5942377" y="1984029"/>
          <a:ext cx="332509" cy="21698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27432" tIns="27432" rIns="27432" bIns="27432" rtlCol="0" anchor="ctr" anchorCtr="1">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050" b="1" dirty="0" smtClean="0">
              <a:solidFill>
                <a:schemeClr val="accent1">
                  <a:lumMod val="50000"/>
                </a:schemeClr>
              </a:solidFill>
            </a:rPr>
            <a:t>MW</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DDE2A6-9881-4669-AC1A-3CE0F2A3ACCC}" type="datetimeFigureOut">
              <a:rPr lang="en-US" smtClean="0"/>
              <a:t>10/8/2020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C8164B-6A93-4B81-8BE7-58CC93A5BF4A}" type="slidenum">
              <a:rPr lang="en-US" smtClean="0"/>
              <a:t>‹#›</a:t>
            </a:fld>
            <a:endParaRPr lang="en-US"/>
          </a:p>
        </p:txBody>
      </p:sp>
    </p:spTree>
    <p:extLst>
      <p:ext uri="{BB962C8B-B14F-4D97-AF65-F5344CB8AC3E}">
        <p14:creationId xmlns:p14="http://schemas.microsoft.com/office/powerpoint/2010/main" val="351461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a:t>
            </a:fld>
            <a:endParaRPr lang="en-US"/>
          </a:p>
        </p:txBody>
      </p:sp>
    </p:spTree>
    <p:extLst>
      <p:ext uri="{BB962C8B-B14F-4D97-AF65-F5344CB8AC3E}">
        <p14:creationId xmlns:p14="http://schemas.microsoft.com/office/powerpoint/2010/main" val="76971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456428">
              <a:defRPr/>
            </a:pPr>
            <a:r>
              <a:rPr lang="en-US" sz="1100" dirty="0" smtClean="0"/>
              <a:t>JEA recently embarked on a program to replace aging septic systems within JEA’s service area, which will improve the environment and promote economic growth by making wastewater service available throughout the developed portions of Duval County. The ongoing Septic Tank Phase Out (STPO) program prioritized approximately 22,000 parcels with existing septic systems into 35 wastewater management areas (WMAs).</a:t>
            </a:r>
            <a:r>
              <a:rPr lang="en-US" sz="1100" baseline="0" dirty="0" smtClean="0"/>
              <a:t>  </a:t>
            </a:r>
            <a:r>
              <a:rPr lang="en-US" sz="1100" dirty="0" smtClean="0"/>
              <a:t>The project will assess and recommend innovative technologies and approaches that can be applied to these prioritized areas. The</a:t>
            </a:r>
            <a:r>
              <a:rPr lang="en-US" sz="1100" baseline="0" dirty="0" smtClean="0"/>
              <a:t> </a:t>
            </a:r>
            <a:r>
              <a:rPr lang="en-US" sz="1100" dirty="0" smtClean="0"/>
              <a:t>approaches identified</a:t>
            </a:r>
            <a:r>
              <a:rPr lang="en-US" sz="1100" baseline="0" dirty="0" smtClean="0"/>
              <a:t> here can</a:t>
            </a:r>
            <a:r>
              <a:rPr lang="en-US" sz="1100" dirty="0" smtClean="0"/>
              <a:t> also be used in the future for the approximately 43,000 additional septic systems that remain in Duval County.</a:t>
            </a:r>
          </a:p>
          <a:p>
            <a:endParaRPr lang="en-US" sz="1050" dirty="0" smtClean="0"/>
          </a:p>
          <a:p>
            <a:r>
              <a:rPr lang="en-US" sz="1050" dirty="0" smtClean="0"/>
              <a:t>The main objectives of this project are:</a:t>
            </a:r>
          </a:p>
          <a:p>
            <a:pPr marL="171161" indent="-171161">
              <a:buFont typeface="Arial" panose="020B0604020202020204" pitchFamily="34" charset="0"/>
              <a:buChar char="•"/>
            </a:pPr>
            <a:r>
              <a:rPr lang="en-US" sz="1050" dirty="0" smtClean="0"/>
              <a:t>Identify available innovative wastewater technologies and management strategies that can applied to STPO priority WMAs. </a:t>
            </a:r>
          </a:p>
          <a:p>
            <a:pPr marL="171161" indent="-171161">
              <a:buFont typeface="Arial" panose="020B0604020202020204" pitchFamily="34" charset="0"/>
              <a:buChar char="•"/>
            </a:pPr>
            <a:r>
              <a:rPr lang="en-US" sz="1050" dirty="0" smtClean="0"/>
              <a:t>Evaluate identified technologies, wastewater management strategies and institutional frameworks for consideration by JEA.</a:t>
            </a:r>
          </a:p>
          <a:p>
            <a:pPr marL="171161" indent="-171161">
              <a:buFont typeface="Arial" panose="020B0604020202020204" pitchFamily="34" charset="0"/>
              <a:buChar char="•"/>
            </a:pPr>
            <a:r>
              <a:rPr lang="en-US" sz="1050" dirty="0" smtClean="0"/>
              <a:t>Characterize the 35 priority WMAs and evaluate potential solutions. </a:t>
            </a:r>
          </a:p>
          <a:p>
            <a:pPr marL="171161" indent="-171161">
              <a:buFont typeface="Arial" panose="020B0604020202020204" pitchFamily="34" charset="0"/>
              <a:buChar char="•"/>
            </a:pPr>
            <a:r>
              <a:rPr lang="en-US" sz="1050" dirty="0" smtClean="0"/>
              <a:t>Develop a Master Plan recommending a wastewater management solution for each of the WMAs.</a:t>
            </a:r>
          </a:p>
          <a:p>
            <a:endParaRPr lang="en-US" sz="1100" dirty="0"/>
          </a:p>
        </p:txBody>
      </p:sp>
      <p:sp>
        <p:nvSpPr>
          <p:cNvPr id="4" name="Slide Number Placeholder 3"/>
          <p:cNvSpPr>
            <a:spLocks noGrp="1"/>
          </p:cNvSpPr>
          <p:nvPr>
            <p:ph type="sldNum" sz="quarter" idx="10"/>
          </p:nvPr>
        </p:nvSpPr>
        <p:spPr/>
        <p:txBody>
          <a:bodyPr/>
          <a:lstStyle/>
          <a:p>
            <a:fld id="{BEC8164B-6A93-4B81-8BE7-58CC93A5BF4A}" type="slidenum">
              <a:rPr lang="en-US" smtClean="0"/>
              <a:t>10</a:t>
            </a:fld>
            <a:endParaRPr lang="en-US"/>
          </a:p>
        </p:txBody>
      </p:sp>
    </p:spTree>
    <p:extLst>
      <p:ext uri="{BB962C8B-B14F-4D97-AF65-F5344CB8AC3E}">
        <p14:creationId xmlns:p14="http://schemas.microsoft.com/office/powerpoint/2010/main" val="339262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smtClean="0"/>
              <a:t>The overall</a:t>
            </a:r>
            <a:r>
              <a:rPr lang="en-US" sz="1200" baseline="0" dirty="0" smtClean="0"/>
              <a:t> </a:t>
            </a:r>
            <a:r>
              <a:rPr lang="en-US" sz="1200" dirty="0" smtClean="0"/>
              <a:t>program includes four phases for development of a Master Plan:</a:t>
            </a:r>
          </a:p>
          <a:p>
            <a:pPr marL="171161" indent="-171161">
              <a:buFont typeface="Arial" panose="020B0604020202020204" pitchFamily="34" charset="0"/>
              <a:buChar char="•"/>
            </a:pPr>
            <a:r>
              <a:rPr lang="en-US" sz="1200" dirty="0" smtClean="0"/>
              <a:t>Phase 1: Technologies Literature &amp; Industry Best Practices Review and Screening</a:t>
            </a:r>
          </a:p>
          <a:p>
            <a:pPr marL="171161" indent="-171161">
              <a:buFont typeface="Arial" panose="020B0604020202020204" pitchFamily="34" charset="0"/>
              <a:buChar char="•"/>
            </a:pPr>
            <a:r>
              <a:rPr lang="en-US" sz="1200" dirty="0" smtClean="0"/>
              <a:t>Phase 2: Geographic Conceptual Master Plan</a:t>
            </a:r>
          </a:p>
          <a:p>
            <a:pPr marL="171161" indent="-171161">
              <a:buFont typeface="Arial" panose="020B0604020202020204" pitchFamily="34" charset="0"/>
              <a:buChar char="•"/>
            </a:pPr>
            <a:r>
              <a:rPr lang="en-US" sz="1200" dirty="0" smtClean="0"/>
              <a:t>Phase 3: Potential Pilot</a:t>
            </a:r>
          </a:p>
          <a:p>
            <a:pPr marL="171161" indent="-171161">
              <a:buFont typeface="Arial" panose="020B0604020202020204" pitchFamily="34" charset="0"/>
              <a:buChar char="•"/>
            </a:pPr>
            <a:r>
              <a:rPr lang="en-US" sz="1200" dirty="0" smtClean="0"/>
              <a:t>Phase 4: Public Education Program</a:t>
            </a:r>
          </a:p>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11</a:t>
            </a:fld>
            <a:endParaRPr lang="en-US"/>
          </a:p>
        </p:txBody>
      </p:sp>
    </p:spTree>
    <p:extLst>
      <p:ext uri="{BB962C8B-B14F-4D97-AF65-F5344CB8AC3E}">
        <p14:creationId xmlns:p14="http://schemas.microsoft.com/office/powerpoint/2010/main" val="313655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following define the major components of the Phase 1 assessment:</a:t>
            </a:r>
          </a:p>
          <a:p>
            <a:pPr marL="171161" indent="-171161">
              <a:buFont typeface="Arial" panose="020B0604020202020204" pitchFamily="34" charset="0"/>
              <a:buChar char="•"/>
            </a:pPr>
            <a:r>
              <a:rPr lang="en-US" sz="1200" dirty="0" smtClean="0"/>
              <a:t>Wastewater Management Strategies: strategies for managing WMA wastewater in lieu of septic systems (such as onsite, decentralized, centralized, integrated, source separation, etc.)</a:t>
            </a:r>
          </a:p>
          <a:p>
            <a:pPr marL="171161" indent="-171161">
              <a:buFont typeface="Arial" panose="020B0604020202020204" pitchFamily="34" charset="0"/>
              <a:buChar char="•"/>
            </a:pPr>
            <a:r>
              <a:rPr lang="en-US" sz="1200" dirty="0" smtClean="0"/>
              <a:t>Technologies: equipment developed for wastewater collection, treatment, and/or effluent disposal (such as vacuum sewer system, biological treatment, engineered wetlands, etc.)</a:t>
            </a:r>
          </a:p>
          <a:p>
            <a:pPr marL="171161" indent="-171161">
              <a:buFont typeface="Arial" panose="020B0604020202020204" pitchFamily="34" charset="0"/>
              <a:buChar char="•"/>
            </a:pPr>
            <a:r>
              <a:rPr lang="en-US" sz="1200" dirty="0" smtClean="0"/>
              <a:t>Institutional Frameworks: methods used to own, operate, finance, and implement wastewater management strategies (such as public, private, design/build/operate/finance, etc.).</a:t>
            </a:r>
          </a:p>
          <a:p>
            <a:pPr marL="171161" indent="-171161">
              <a:buFont typeface="Arial" panose="020B0604020202020204" pitchFamily="34" charset="0"/>
              <a:buChar char="•"/>
            </a:pPr>
            <a:endParaRPr lang="en-US" sz="1200" dirty="0" smtClean="0"/>
          </a:p>
          <a:p>
            <a:r>
              <a:rPr lang="en-US" sz="1200" dirty="0" smtClean="0"/>
              <a:t>The following approaches and criteria were used to assess the above:</a:t>
            </a:r>
          </a:p>
          <a:p>
            <a:pPr marL="171161" indent="-171161">
              <a:buFont typeface="Arial" panose="020B0604020202020204" pitchFamily="34" charset="0"/>
              <a:buChar char="•"/>
            </a:pPr>
            <a:r>
              <a:rPr lang="en-US" sz="1200" dirty="0" smtClean="0"/>
              <a:t>Wastewater management strategies were assessed for proven/successful implementation, ease of implementation, secondary impacts, and providing an environmental benefit. </a:t>
            </a:r>
          </a:p>
          <a:p>
            <a:pPr marL="171161" indent="-171161">
              <a:buFont typeface="Arial" panose="020B0604020202020204" pitchFamily="34" charset="0"/>
              <a:buChar char="•"/>
            </a:pPr>
            <a:r>
              <a:rPr lang="en-US" sz="1200" dirty="0" smtClean="0"/>
              <a:t>Wastewater collection technologies were grouped and evaluated based on technology maturity and experience, regulatory considerations, and ability to meet programmatic goals. </a:t>
            </a:r>
          </a:p>
          <a:p>
            <a:pPr marL="171161" indent="-171161">
              <a:buFont typeface="Arial" panose="020B0604020202020204" pitchFamily="34" charset="0"/>
              <a:buChar char="•"/>
            </a:pPr>
            <a:r>
              <a:rPr lang="en-US" sz="1200" dirty="0" smtClean="0"/>
              <a:t>Onsite wastewater treatment technologies, (defined as single dwelling or building systems used to collect, treat and disperse or reclaim wastewater where it is generated) were grouped into process types and were evaluated based on technology maturity and experience, regulatory considerations and ability to meet programmatic goals (effluent water quality). </a:t>
            </a:r>
          </a:p>
          <a:p>
            <a:pPr marL="171161" indent="-171161">
              <a:buFont typeface="Arial" panose="020B0604020202020204" pitchFamily="34" charset="0"/>
              <a:buChar char="•"/>
            </a:pPr>
            <a:r>
              <a:rPr lang="en-US" sz="1200" dirty="0" smtClean="0"/>
              <a:t>Decentralized wastewater treatment technologies, defined as treating average daily flows greater than 5,000 gallons per day (</a:t>
            </a:r>
            <a:r>
              <a:rPr lang="en-US" sz="1200" dirty="0" err="1" smtClean="0"/>
              <a:t>gpd</a:t>
            </a:r>
            <a:r>
              <a:rPr lang="en-US" sz="1200" dirty="0" smtClean="0"/>
              <a:t>), were grouped into process types and were evaluated based on technology maturity and experience, regulatory considerations and ability to meet programmatic goals (effluent water quality).</a:t>
            </a:r>
          </a:p>
          <a:p>
            <a:pPr marL="171161" indent="-171161">
              <a:buFont typeface="Arial" panose="020B0604020202020204" pitchFamily="34" charset="0"/>
              <a:buChar char="•"/>
            </a:pPr>
            <a:endParaRPr lang="en-US" sz="1200" dirty="0" smtClean="0"/>
          </a:p>
          <a:p>
            <a:endParaRPr lang="en-US" sz="1200" dirty="0" smtClean="0"/>
          </a:p>
          <a:p>
            <a:endParaRPr lang="en-US"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702926" rtl="0" eaLnBrk="1" fontAlgn="base" latinLnBrk="0" hangingPunct="1">
              <a:lnSpc>
                <a:spcPct val="100000"/>
              </a:lnSpc>
              <a:spcBef>
                <a:spcPct val="0"/>
              </a:spcBef>
              <a:spcAft>
                <a:spcPct val="0"/>
              </a:spcAft>
              <a:buClrTx/>
              <a:buSzTx/>
              <a:buFontTx/>
              <a:buNone/>
              <a:tabLst/>
              <a:defRPr/>
            </a:pPr>
            <a:fld id="{6D577C6A-C2D3-4EDC-9F42-FD7E5966DC00}" type="slidenum">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702926" rtl="0" eaLnBrk="1" fontAlgn="base" latinLnBrk="0" hangingPunct="1">
                <a:lnSpc>
                  <a:spcPct val="100000"/>
                </a:lnSpc>
                <a:spcBef>
                  <a:spcPct val="0"/>
                </a:spcBef>
                <a:spcAft>
                  <a:spcPct val="0"/>
                </a:spcAft>
                <a:buClrTx/>
                <a:buSzTx/>
                <a:buFontTx/>
                <a:buNone/>
                <a:tabLst/>
                <a:defRPr/>
              </a:pPr>
              <a:t>12</a:t>
            </a:fld>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54179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Goal is to document the findings of the literature and industry best practices review conducted of regional, national and international research regarding innovative technologies, strategies and frameworks for septic system conversion. This assessment identifies various manufacturers, viability, limitations, costs, challenges, lessons learned and other aspects of these technologies, strategies and frameworks through synthesis of literature, conference proceedings, case studies, reports and manufacturers technical materials both in the US and internationally.</a:t>
            </a:r>
          </a:p>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13</a:t>
            </a:fld>
            <a:endParaRPr lang="en-US"/>
          </a:p>
        </p:txBody>
      </p:sp>
    </p:spTree>
    <p:extLst>
      <p:ext uri="{BB962C8B-B14F-4D97-AF65-F5344CB8AC3E}">
        <p14:creationId xmlns:p14="http://schemas.microsoft.com/office/powerpoint/2010/main" val="177571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14</a:t>
            </a:fld>
            <a:endParaRPr lang="en-US"/>
          </a:p>
        </p:txBody>
      </p:sp>
    </p:spTree>
    <p:extLst>
      <p:ext uri="{BB962C8B-B14F-4D97-AF65-F5344CB8AC3E}">
        <p14:creationId xmlns:p14="http://schemas.microsoft.com/office/powerpoint/2010/main" val="4241824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15</a:t>
            </a:fld>
            <a:endParaRPr lang="en-US"/>
          </a:p>
        </p:txBody>
      </p:sp>
    </p:spTree>
    <p:extLst>
      <p:ext uri="{BB962C8B-B14F-4D97-AF65-F5344CB8AC3E}">
        <p14:creationId xmlns:p14="http://schemas.microsoft.com/office/powerpoint/2010/main" val="309977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456428">
              <a:defRPr/>
            </a:pPr>
            <a:r>
              <a:rPr lang="en-US" dirty="0" smtClean="0"/>
              <a:t>Currently characterizing the prioritized parcels within the 35 WMAs in the STPO program for land use characteristics, system density, length of frontage roadway to parcels, topography, applicable TMDL limits, wastewater flow projections, etc. utilizing geographic information system (GIS) data.  This data will be used to assess the WMAs for initial screening of recommended strategy onsite/decentralized vs centralized. </a:t>
            </a:r>
          </a:p>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16</a:t>
            </a:fld>
            <a:endParaRPr lang="en-US"/>
          </a:p>
        </p:txBody>
      </p:sp>
    </p:spTree>
    <p:extLst>
      <p:ext uri="{BB962C8B-B14F-4D97-AF65-F5344CB8AC3E}">
        <p14:creationId xmlns:p14="http://schemas.microsoft.com/office/powerpoint/2010/main" val="387036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17</a:t>
            </a:fld>
            <a:endParaRPr lang="en-US"/>
          </a:p>
        </p:txBody>
      </p:sp>
    </p:spTree>
    <p:extLst>
      <p:ext uri="{BB962C8B-B14F-4D97-AF65-F5344CB8AC3E}">
        <p14:creationId xmlns:p14="http://schemas.microsoft.com/office/powerpoint/2010/main" val="214238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18</a:t>
            </a:fld>
            <a:endParaRPr lang="en-US"/>
          </a:p>
        </p:txBody>
      </p:sp>
    </p:spTree>
    <p:extLst>
      <p:ext uri="{BB962C8B-B14F-4D97-AF65-F5344CB8AC3E}">
        <p14:creationId xmlns:p14="http://schemas.microsoft.com/office/powerpoint/2010/main" val="3210951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19</a:t>
            </a:fld>
            <a:endParaRPr lang="en-US"/>
          </a:p>
        </p:txBody>
      </p:sp>
    </p:spTree>
    <p:extLst>
      <p:ext uri="{BB962C8B-B14F-4D97-AF65-F5344CB8AC3E}">
        <p14:creationId xmlns:p14="http://schemas.microsoft.com/office/powerpoint/2010/main" val="6354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a:t>
            </a:fld>
            <a:endParaRPr lang="en-US"/>
          </a:p>
        </p:txBody>
      </p:sp>
    </p:spTree>
    <p:extLst>
      <p:ext uri="{BB962C8B-B14F-4D97-AF65-F5344CB8AC3E}">
        <p14:creationId xmlns:p14="http://schemas.microsoft.com/office/powerpoint/2010/main" val="1864372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20</a:t>
            </a:fld>
            <a:endParaRPr lang="en-US"/>
          </a:p>
        </p:txBody>
      </p:sp>
    </p:spTree>
    <p:extLst>
      <p:ext uri="{BB962C8B-B14F-4D97-AF65-F5344CB8AC3E}">
        <p14:creationId xmlns:p14="http://schemas.microsoft.com/office/powerpoint/2010/main" val="328651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Went away from linear planning to an integrated approach, where</a:t>
            </a:r>
            <a:r>
              <a:rPr lang="en-US" baseline="0" dirty="0" smtClean="0"/>
              <a:t> water conservation, water reclamation and reuse, water purification, indirect and direct potable reuse, and storm water all are connected as part of the water cycle</a:t>
            </a:r>
            <a:r>
              <a:rPr lang="en-US" baseline="0" dirty="0" smtClean="0"/>
              <a:t>. </a:t>
            </a:r>
          </a:p>
          <a:p>
            <a:endParaRPr lang="en-US" baseline="0" dirty="0" smtClean="0"/>
          </a:p>
          <a:p>
            <a:r>
              <a:rPr lang="en-US" baseline="0" dirty="0" smtClean="0"/>
              <a:t>Took into consideration water supply certainty (ability tot meet seasonal demands of average and dry weather seasons), cost-effectiveness of solution (both near term change in customer rates and long term unit cost of water supply), environmental stewardship (reduced </a:t>
            </a:r>
            <a:r>
              <a:rPr lang="en-US" baseline="0" dirty="0" err="1" smtClean="0"/>
              <a:t>ww</a:t>
            </a:r>
            <a:r>
              <a:rPr lang="en-US" baseline="0" dirty="0" smtClean="0"/>
              <a:t> discharge and increased groundwater sustainability), community acceptability/implementation ease, operational flexibility.</a:t>
            </a:r>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21</a:t>
            </a:fld>
            <a:endParaRPr lang="en-US"/>
          </a:p>
        </p:txBody>
      </p:sp>
    </p:spTree>
    <p:extLst>
      <p:ext uri="{BB962C8B-B14F-4D97-AF65-F5344CB8AC3E}">
        <p14:creationId xmlns:p14="http://schemas.microsoft.com/office/powerpoint/2010/main" val="3068604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22</a:t>
            </a:fld>
            <a:endParaRPr lang="en-US"/>
          </a:p>
        </p:txBody>
      </p:sp>
    </p:spTree>
    <p:extLst>
      <p:ext uri="{BB962C8B-B14F-4D97-AF65-F5344CB8AC3E}">
        <p14:creationId xmlns:p14="http://schemas.microsoft.com/office/powerpoint/2010/main" val="1812551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DSM: high-efficiency toilets</a:t>
            </a:r>
            <a:r>
              <a:rPr lang="en-US" baseline="0" dirty="0" smtClean="0"/>
              <a:t> and appliances, smart irrigation, ice machine, cooling towers</a:t>
            </a:r>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23</a:t>
            </a:fld>
            <a:endParaRPr lang="en-US"/>
          </a:p>
        </p:txBody>
      </p:sp>
    </p:spTree>
    <p:extLst>
      <p:ext uri="{BB962C8B-B14F-4D97-AF65-F5344CB8AC3E}">
        <p14:creationId xmlns:p14="http://schemas.microsoft.com/office/powerpoint/2010/main" val="83758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24</a:t>
            </a:fld>
            <a:endParaRPr lang="en-US"/>
          </a:p>
        </p:txBody>
      </p:sp>
    </p:spTree>
    <p:extLst>
      <p:ext uri="{BB962C8B-B14F-4D97-AF65-F5344CB8AC3E}">
        <p14:creationId xmlns:p14="http://schemas.microsoft.com/office/powerpoint/2010/main" val="237025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25</a:t>
            </a:fld>
            <a:endParaRPr lang="en-US"/>
          </a:p>
        </p:txBody>
      </p:sp>
    </p:spTree>
    <p:extLst>
      <p:ext uri="{BB962C8B-B14F-4D97-AF65-F5344CB8AC3E}">
        <p14:creationId xmlns:p14="http://schemas.microsoft.com/office/powerpoint/2010/main" val="1251420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26</a:t>
            </a:fld>
            <a:endParaRPr lang="en-US"/>
          </a:p>
        </p:txBody>
      </p:sp>
    </p:spTree>
    <p:extLst>
      <p:ext uri="{BB962C8B-B14F-4D97-AF65-F5344CB8AC3E}">
        <p14:creationId xmlns:p14="http://schemas.microsoft.com/office/powerpoint/2010/main" val="530543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27</a:t>
            </a:fld>
            <a:endParaRPr lang="en-US"/>
          </a:p>
        </p:txBody>
      </p:sp>
    </p:spTree>
    <p:extLst>
      <p:ext uri="{BB962C8B-B14F-4D97-AF65-F5344CB8AC3E}">
        <p14:creationId xmlns:p14="http://schemas.microsoft.com/office/powerpoint/2010/main" val="348781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big difference between JEA using a pond and a private community (</a:t>
            </a:r>
            <a:r>
              <a:rPr lang="en-US" sz="1200" kern="1200" dirty="0" err="1" smtClean="0">
                <a:solidFill>
                  <a:schemeClr val="tx1"/>
                </a:solidFill>
                <a:effectLst/>
                <a:latin typeface="+mn-lt"/>
                <a:ea typeface="+mn-ea"/>
                <a:cs typeface="+mn-cs"/>
              </a:rPr>
              <a:t>Nocatee</a:t>
            </a:r>
            <a:r>
              <a:rPr lang="en-US" sz="1200" kern="1200" dirty="0" smtClean="0">
                <a:solidFill>
                  <a:schemeClr val="tx1"/>
                </a:solidFill>
                <a:effectLst/>
                <a:latin typeface="+mn-lt"/>
                <a:ea typeface="+mn-ea"/>
                <a:cs typeface="+mn-cs"/>
              </a:rPr>
              <a:t>) is the treatment required by FDEP.  If JEA pulls water from a ponds and sends it to a second party it requires treatment. If you pull water out and use it on your property no additional treatment is required.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Talking Points for Storm water harvesting.</a:t>
            </a:r>
          </a:p>
          <a:p>
            <a:r>
              <a:rPr lang="en-US" sz="1200" kern="1200" dirty="0" smtClean="0">
                <a:solidFill>
                  <a:schemeClr val="tx1"/>
                </a:solidFill>
                <a:effectLst/>
                <a:latin typeface="+mn-lt"/>
                <a:ea typeface="+mn-ea"/>
                <a:cs typeface="+mn-cs"/>
              </a:rPr>
              <a:t>Logistics</a:t>
            </a:r>
          </a:p>
          <a:p>
            <a:r>
              <a:rPr lang="en-US" sz="1200" kern="1200" dirty="0" smtClean="0">
                <a:solidFill>
                  <a:schemeClr val="tx1"/>
                </a:solidFill>
                <a:effectLst/>
                <a:latin typeface="+mn-lt"/>
                <a:ea typeface="+mn-ea"/>
                <a:cs typeface="+mn-cs"/>
              </a:rPr>
              <a:t>The logistic of matching up a storm water pond near a treatment facility is difficult.  Most of the ponds previously designed do not have adequate storage designed into the pond to serve as a water source.  The optimum solution is to find a pond in the planning stage and design it accordingly, near a treatment facility.</a:t>
            </a:r>
          </a:p>
          <a:p>
            <a:r>
              <a:rPr lang="en-US" sz="1200" kern="1200" dirty="0" smtClean="0">
                <a:solidFill>
                  <a:schemeClr val="tx1"/>
                </a:solidFill>
                <a:effectLst/>
                <a:latin typeface="+mn-lt"/>
                <a:ea typeface="+mn-ea"/>
                <a:cs typeface="+mn-cs"/>
              </a:rPr>
              <a:t>Community feedback</a:t>
            </a:r>
          </a:p>
          <a:p>
            <a:r>
              <a:rPr lang="en-US" sz="1200" kern="1200" dirty="0" smtClean="0">
                <a:solidFill>
                  <a:schemeClr val="tx1"/>
                </a:solidFill>
                <a:effectLst/>
                <a:latin typeface="+mn-lt"/>
                <a:ea typeface="+mn-ea"/>
                <a:cs typeface="+mn-cs"/>
              </a:rPr>
              <a:t>JEA has approached private development owners and the Developers were not in favor of the idea. They use ponds for more aesthetic reasons and were worried that using the ponds for a water source would create a large level fluctuation which would make the ponds unsightly. </a:t>
            </a:r>
          </a:p>
          <a:p>
            <a:r>
              <a:rPr lang="en-US" sz="1200" kern="1200" dirty="0" smtClean="0">
                <a:solidFill>
                  <a:schemeClr val="tx1"/>
                </a:solidFill>
                <a:effectLst/>
                <a:latin typeface="+mn-lt"/>
                <a:ea typeface="+mn-ea"/>
                <a:cs typeface="+mn-cs"/>
              </a:rPr>
              <a:t>Water supply certainty &amp; Cost Benefit</a:t>
            </a:r>
          </a:p>
          <a:p>
            <a:r>
              <a:rPr lang="en-US" sz="1200" kern="1200" dirty="0" smtClean="0">
                <a:solidFill>
                  <a:schemeClr val="tx1"/>
                </a:solidFill>
                <a:effectLst/>
                <a:latin typeface="+mn-lt"/>
                <a:ea typeface="+mn-ea"/>
                <a:cs typeface="+mn-cs"/>
              </a:rPr>
              <a:t>The water is usually needed when it hot and dry and there has been no rain.  This typically matches up when the ponds are at the lowest point and there is no excess water.  The mass balance typically doesn’t work. </a:t>
            </a:r>
          </a:p>
          <a:p>
            <a:r>
              <a:rPr lang="en-US" sz="1200" kern="1200" dirty="0" smtClean="0">
                <a:solidFill>
                  <a:schemeClr val="tx1"/>
                </a:solidFill>
                <a:effectLst/>
                <a:latin typeface="+mn-lt"/>
                <a:ea typeface="+mn-ea"/>
                <a:cs typeface="+mn-cs"/>
              </a:rPr>
              <a:t>JEA already has enough water during most of the year. Storm water pond augmentation would only be utilized 3 months at of the year at most.  Building a storm water collection system and treatment for only 25% utilization driven the unit cost of the water up.  This make this option not financially beneficial.</a:t>
            </a:r>
          </a:p>
          <a:p>
            <a:r>
              <a:rPr lang="en-US" sz="1200" kern="1200" dirty="0" smtClean="0">
                <a:solidFill>
                  <a:schemeClr val="tx1"/>
                </a:solidFill>
                <a:effectLst/>
                <a:latin typeface="+mn-lt"/>
                <a:ea typeface="+mn-ea"/>
                <a:cs typeface="+mn-cs"/>
              </a:rPr>
              <a:t>Water quality</a:t>
            </a:r>
          </a:p>
          <a:p>
            <a:r>
              <a:rPr lang="en-US" sz="1200" kern="1200" dirty="0" smtClean="0">
                <a:solidFill>
                  <a:schemeClr val="tx1"/>
                </a:solidFill>
                <a:effectLst/>
                <a:latin typeface="+mn-lt"/>
                <a:ea typeface="+mn-ea"/>
                <a:cs typeface="+mn-cs"/>
              </a:rPr>
              <a:t>Runoff from the roadways pick up pollutants that may harm lawns.  Storm water is highly susceptible to a variety of contaminants.  It becomes increasingly difficult to certify the quality of the water source.</a:t>
            </a:r>
          </a:p>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28</a:t>
            </a:fld>
            <a:endParaRPr lang="en-US"/>
          </a:p>
        </p:txBody>
      </p:sp>
    </p:spTree>
    <p:extLst>
      <p:ext uri="{BB962C8B-B14F-4D97-AF65-F5344CB8AC3E}">
        <p14:creationId xmlns:p14="http://schemas.microsoft.com/office/powerpoint/2010/main" val="4240753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29</a:t>
            </a:fld>
            <a:endParaRPr lang="en-US"/>
          </a:p>
        </p:txBody>
      </p:sp>
    </p:spTree>
    <p:extLst>
      <p:ext uri="{BB962C8B-B14F-4D97-AF65-F5344CB8AC3E}">
        <p14:creationId xmlns:p14="http://schemas.microsoft.com/office/powerpoint/2010/main" val="266820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3</a:t>
            </a:fld>
            <a:endParaRPr lang="en-US"/>
          </a:p>
        </p:txBody>
      </p:sp>
    </p:spTree>
    <p:extLst>
      <p:ext uri="{BB962C8B-B14F-4D97-AF65-F5344CB8AC3E}">
        <p14:creationId xmlns:p14="http://schemas.microsoft.com/office/powerpoint/2010/main" val="2096463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8164B-6A93-4B81-8BE7-58CC93A5BF4A}" type="slidenum">
              <a:rPr lang="en-US" smtClean="0"/>
              <a:t>30</a:t>
            </a:fld>
            <a:endParaRPr lang="en-US"/>
          </a:p>
        </p:txBody>
      </p:sp>
    </p:spTree>
    <p:extLst>
      <p:ext uri="{BB962C8B-B14F-4D97-AF65-F5344CB8AC3E}">
        <p14:creationId xmlns:p14="http://schemas.microsoft.com/office/powerpoint/2010/main" val="1026423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8164B-6A93-4B81-8BE7-58CC93A5BF4A}" type="slidenum">
              <a:rPr lang="en-US" smtClean="0"/>
              <a:t>31</a:t>
            </a:fld>
            <a:endParaRPr lang="en-US"/>
          </a:p>
        </p:txBody>
      </p:sp>
    </p:spTree>
    <p:extLst>
      <p:ext uri="{BB962C8B-B14F-4D97-AF65-F5344CB8AC3E}">
        <p14:creationId xmlns:p14="http://schemas.microsoft.com/office/powerpoint/2010/main" val="2056106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8164B-6A93-4B81-8BE7-58CC93A5BF4A}" type="slidenum">
              <a:rPr lang="en-US" smtClean="0"/>
              <a:t>32</a:t>
            </a:fld>
            <a:endParaRPr lang="en-US"/>
          </a:p>
        </p:txBody>
      </p:sp>
    </p:spTree>
    <p:extLst>
      <p:ext uri="{BB962C8B-B14F-4D97-AF65-F5344CB8AC3E}">
        <p14:creationId xmlns:p14="http://schemas.microsoft.com/office/powerpoint/2010/main" val="3882143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8164B-6A93-4B81-8BE7-58CC93A5BF4A}" type="slidenum">
              <a:rPr lang="en-US" smtClean="0"/>
              <a:t>33</a:t>
            </a:fld>
            <a:endParaRPr lang="en-US"/>
          </a:p>
        </p:txBody>
      </p:sp>
    </p:spTree>
    <p:extLst>
      <p:ext uri="{BB962C8B-B14F-4D97-AF65-F5344CB8AC3E}">
        <p14:creationId xmlns:p14="http://schemas.microsoft.com/office/powerpoint/2010/main" val="2039743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34</a:t>
            </a:fld>
            <a:endParaRPr lang="en-US"/>
          </a:p>
        </p:txBody>
      </p:sp>
    </p:spTree>
    <p:extLst>
      <p:ext uri="{BB962C8B-B14F-4D97-AF65-F5344CB8AC3E}">
        <p14:creationId xmlns:p14="http://schemas.microsoft.com/office/powerpoint/2010/main" val="1253021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35</a:t>
            </a:fld>
            <a:endParaRPr lang="en-US"/>
          </a:p>
        </p:txBody>
      </p:sp>
    </p:spTree>
    <p:extLst>
      <p:ext uri="{BB962C8B-B14F-4D97-AF65-F5344CB8AC3E}">
        <p14:creationId xmlns:p14="http://schemas.microsoft.com/office/powerpoint/2010/main" val="18076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smtClean="0">
                <a:solidFill>
                  <a:srgbClr val="002060"/>
                </a:solidFill>
                <a:latin typeface="Calibri" panose="020F0502020204030204" pitchFamily="34" charset="0"/>
                <a:ea typeface="Calibri" panose="020F0502020204030204" pitchFamily="34" charset="0"/>
              </a:rPr>
              <a:t>Florida’s [septic tanks] are problematic for three reasons: the state’s high groundwater level, relatively low levels of organic matter (i.e. bacteria) in the soil and the soil is so porous and sandy </a:t>
            </a:r>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4</a:t>
            </a:fld>
            <a:endParaRPr lang="en-US"/>
          </a:p>
        </p:txBody>
      </p:sp>
    </p:spTree>
    <p:extLst>
      <p:ext uri="{BB962C8B-B14F-4D97-AF65-F5344CB8AC3E}">
        <p14:creationId xmlns:p14="http://schemas.microsoft.com/office/powerpoint/2010/main" val="316037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anose="020B0600070205080204" pitchFamily="34" charset="-128"/>
                <a:cs typeface="+mn-cs"/>
              </a:rPr>
              <a:t>Providing  central water and wastewater infrastructure in areas served by septic systems has been an objective first by the City of Jacksonville and JEA. Approximately 65,000 septic systems and 35,000 private water wells remain in Duval, St. Johns and Nassau counties. Over the years, the City, in cooperation with JEA, has led multiple septic tank phase out programs in areas without central water and sewer infrastructure. These infrastructure projects were accomplished through City capital project initiatives with contributions by JEA and the work continues today with the current JEA septic tank phase out (STPO) program. In 2003, JEA formed the City of Jacksonville/JEA Water and Sewer Infrastructure Task Force which developed a prioritization system for the phase out of septic systems.  The system was developed by the City of Jacksonville Regulatory and Environmental Services Department in consultation with the Duval County Health Department. In 2016, the STPO program modified the approach to prioritization and allocation of funding to include community, health and welfare considerations</a:t>
            </a:r>
            <a:r>
              <a:rPr lang="en-US" sz="1100" kern="1200" dirty="0" smtClean="0">
                <a:solidFill>
                  <a:schemeClr val="tx1"/>
                </a:solidFill>
                <a:effectLst/>
                <a:latin typeface="+mn-lt"/>
                <a:ea typeface="MS PGothic" panose="020B0600070205080204" pitchFamily="34" charset="-128"/>
                <a:cs typeface="+mn-cs"/>
              </a:rPr>
              <a:t>.</a:t>
            </a:r>
          </a:p>
          <a:p>
            <a:endParaRPr lang="en-US" sz="1100" kern="1200" dirty="0" smtClean="0">
              <a:solidFill>
                <a:schemeClr val="tx1"/>
              </a:solidFill>
              <a:effectLst/>
              <a:latin typeface="+mn-lt"/>
              <a:ea typeface="MS PGothic" panose="020B0600070205080204" pitchFamily="34" charset="-128"/>
              <a:cs typeface="+mn-cs"/>
            </a:endParaRPr>
          </a:p>
          <a:p>
            <a:pPr marL="0" indent="0">
              <a:buFont typeface="Arial" panose="020B0604020202020204" pitchFamily="34" charset="0"/>
              <a:buNone/>
            </a:pPr>
            <a:r>
              <a:rPr lang="en-US" sz="1100" dirty="0" smtClean="0"/>
              <a:t>It should</a:t>
            </a:r>
            <a:r>
              <a:rPr lang="en-US" sz="1100" baseline="0" dirty="0" smtClean="0"/>
              <a:t> be noted that</a:t>
            </a:r>
            <a:endParaRPr lang="en-US" sz="1100" dirty="0" smtClean="0"/>
          </a:p>
          <a:p>
            <a:pPr marL="457200" indent="-457200">
              <a:buFont typeface="Arial" panose="020B0604020202020204" pitchFamily="34" charset="0"/>
              <a:buChar char="•"/>
            </a:pPr>
            <a:r>
              <a:rPr lang="en-US" sz="1100" dirty="0" smtClean="0"/>
              <a:t>JEA</a:t>
            </a:r>
            <a:r>
              <a:rPr lang="en-US" sz="1100" baseline="0" dirty="0" smtClean="0"/>
              <a:t> c</a:t>
            </a:r>
            <a:r>
              <a:rPr lang="en-US" sz="1100" dirty="0" smtClean="0"/>
              <a:t>urrent wastewater rates charge or recover operating, repair and replacement, contribution, etc. costs</a:t>
            </a:r>
          </a:p>
          <a:p>
            <a:pPr marL="457200" indent="-457200">
              <a:buFont typeface="Arial" panose="020B0604020202020204" pitchFamily="34" charset="0"/>
              <a:buChar char="•"/>
            </a:pPr>
            <a:r>
              <a:rPr lang="en-US" sz="1100" dirty="0" smtClean="0"/>
              <a:t>JEA</a:t>
            </a:r>
            <a:r>
              <a:rPr lang="en-US" sz="1100" baseline="0" dirty="0" smtClean="0"/>
              <a:t> c</a:t>
            </a:r>
            <a:r>
              <a:rPr lang="en-US" sz="1100" dirty="0" smtClean="0"/>
              <a:t>urrent wastewater rates do not charge or recover the cost or capital for septic tank phase-out</a:t>
            </a:r>
          </a:p>
          <a:p>
            <a:endParaRPr lang="en-US" sz="1100" dirty="0"/>
          </a:p>
        </p:txBody>
      </p:sp>
      <p:sp>
        <p:nvSpPr>
          <p:cNvPr id="4" name="Slide Number Placeholder 3"/>
          <p:cNvSpPr>
            <a:spLocks noGrp="1"/>
          </p:cNvSpPr>
          <p:nvPr>
            <p:ph type="sldNum" sz="quarter" idx="10"/>
          </p:nvPr>
        </p:nvSpPr>
        <p:spPr/>
        <p:txBody>
          <a:bodyPr/>
          <a:lstStyle/>
          <a:p>
            <a:fld id="{73AC1AA8-AF15-49BF-9A18-3FD893B20597}" type="slidenum">
              <a:rPr lang="en-US" smtClean="0"/>
              <a:t>5</a:t>
            </a:fld>
            <a:endParaRPr lang="en-US" dirty="0"/>
          </a:p>
        </p:txBody>
      </p:sp>
    </p:spTree>
    <p:extLst>
      <p:ext uri="{BB962C8B-B14F-4D97-AF65-F5344CB8AC3E}">
        <p14:creationId xmlns:p14="http://schemas.microsoft.com/office/powerpoint/2010/main" val="78978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A STPO project area matrix was developed by JEA for the program which is updated annually.  The matrix includes environmental, health and welfare criterion in addition to community considerations.  The most recent 2019 matrix update prioritized approximately 22,000 residential parcels with existing  septic systems into 35 STPO project areas. The top tier in the matrix includes two areas with septic conversion projects already underway at various stages including: Biltmore C (under construction) and Beverly Hills (design complete). Historically the STPO program projects have replaced existing septic systems with conventional gravity collection systems. </a:t>
            </a:r>
            <a:endParaRPr lang="en-US" sz="1050" dirty="0" smtClean="0"/>
          </a:p>
          <a:p>
            <a:endParaRPr lang="en-US" sz="1100" dirty="0"/>
          </a:p>
        </p:txBody>
      </p:sp>
      <p:sp>
        <p:nvSpPr>
          <p:cNvPr id="4" name="Slide Number Placeholder 3"/>
          <p:cNvSpPr>
            <a:spLocks noGrp="1"/>
          </p:cNvSpPr>
          <p:nvPr>
            <p:ph type="sldNum" sz="quarter" idx="10"/>
          </p:nvPr>
        </p:nvSpPr>
        <p:spPr/>
        <p:txBody>
          <a:bodyPr/>
          <a:lstStyle/>
          <a:p>
            <a:fld id="{BEC8164B-6A93-4B81-8BE7-58CC93A5BF4A}" type="slidenum">
              <a:rPr lang="en-US" smtClean="0"/>
              <a:t>6</a:t>
            </a:fld>
            <a:endParaRPr lang="en-US"/>
          </a:p>
        </p:txBody>
      </p:sp>
    </p:spTree>
    <p:extLst>
      <p:ext uri="{BB962C8B-B14F-4D97-AF65-F5344CB8AC3E}">
        <p14:creationId xmlns:p14="http://schemas.microsoft.com/office/powerpoint/2010/main" val="74515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7</a:t>
            </a:fld>
            <a:endParaRPr lang="en-US"/>
          </a:p>
        </p:txBody>
      </p:sp>
    </p:spTree>
    <p:extLst>
      <p:ext uri="{BB962C8B-B14F-4D97-AF65-F5344CB8AC3E}">
        <p14:creationId xmlns:p14="http://schemas.microsoft.com/office/powerpoint/2010/main" val="200907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164B-6A93-4B81-8BE7-58CC93A5BF4A}" type="slidenum">
              <a:rPr lang="en-US" smtClean="0"/>
              <a:t>8</a:t>
            </a:fld>
            <a:endParaRPr lang="en-US"/>
          </a:p>
        </p:txBody>
      </p:sp>
    </p:spTree>
    <p:extLst>
      <p:ext uri="{BB962C8B-B14F-4D97-AF65-F5344CB8AC3E}">
        <p14:creationId xmlns:p14="http://schemas.microsoft.com/office/powerpoint/2010/main" val="427029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100" dirty="0" smtClean="0"/>
              <a:t>Biltmore C:</a:t>
            </a:r>
          </a:p>
          <a:p>
            <a:r>
              <a:rPr lang="en-US" sz="1100" dirty="0" smtClean="0"/>
              <a:t>3 phases</a:t>
            </a:r>
          </a:p>
          <a:p>
            <a:r>
              <a:rPr lang="en-US" sz="1100" dirty="0" smtClean="0"/>
              <a:t>Phase</a:t>
            </a:r>
            <a:r>
              <a:rPr lang="en-US" sz="1100" baseline="0" dirty="0" smtClean="0"/>
              <a:t> 1: construction completed by Oct. 2020, hook-ups by November 2020</a:t>
            </a:r>
          </a:p>
          <a:p>
            <a:endParaRPr lang="en-US" sz="1100" baseline="0" dirty="0" smtClean="0"/>
          </a:p>
          <a:p>
            <a:r>
              <a:rPr lang="en-US" sz="1100" baseline="0" dirty="0" smtClean="0"/>
              <a:t>Beverly Hills East MAY be split into 2 phases, depending on the bids.  Maybe we can afford to only build 1</a:t>
            </a:r>
            <a:r>
              <a:rPr lang="en-US" sz="1100" baseline="30000" dirty="0" smtClean="0"/>
              <a:t>st</a:t>
            </a:r>
            <a:r>
              <a:rPr lang="en-US" sz="1100" baseline="0" dirty="0" smtClean="0"/>
              <a:t> phase.</a:t>
            </a:r>
          </a:p>
          <a:p>
            <a:endParaRPr lang="en-US" sz="1100" dirty="0"/>
          </a:p>
        </p:txBody>
      </p:sp>
      <p:sp>
        <p:nvSpPr>
          <p:cNvPr id="4" name="Slide Number Placeholder 3"/>
          <p:cNvSpPr>
            <a:spLocks noGrp="1"/>
          </p:cNvSpPr>
          <p:nvPr>
            <p:ph type="sldNum" sz="quarter" idx="10"/>
          </p:nvPr>
        </p:nvSpPr>
        <p:spPr/>
        <p:txBody>
          <a:bodyPr/>
          <a:lstStyle/>
          <a:p>
            <a:fld id="{BEC8164B-6A93-4B81-8BE7-58CC93A5BF4A}" type="slidenum">
              <a:rPr lang="en-US" smtClean="0"/>
              <a:t>9</a:t>
            </a:fld>
            <a:endParaRPr lang="en-US"/>
          </a:p>
        </p:txBody>
      </p:sp>
    </p:spTree>
    <p:extLst>
      <p:ext uri="{BB962C8B-B14F-4D97-AF65-F5344CB8AC3E}">
        <p14:creationId xmlns:p14="http://schemas.microsoft.com/office/powerpoint/2010/main" val="10370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D3244B-3EB6-4A63-B38D-969658B13328}"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468457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3244B-3EB6-4A63-B38D-969658B13328}"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282622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3244B-3EB6-4A63-B38D-969658B13328}"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81016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0" y="1612117"/>
            <a:ext cx="7772400" cy="437515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1629970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 blue">
    <p:bg>
      <p:bgPr>
        <a:solidFill>
          <a:srgbClr val="39517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239775"/>
            <a:ext cx="8229600" cy="1969770"/>
          </a:xfrm>
          <a:prstGeom prst="rect">
            <a:avLst/>
          </a:prstGeom>
        </p:spPr>
        <p:txBody>
          <a:bodyPr wrap="square" lIns="0" tIns="0" rIns="0" bIns="0">
            <a:spAutoFit/>
          </a:bodyPr>
          <a:lstStyle>
            <a:lvl1pPr algn="l">
              <a:lnSpc>
                <a:spcPts val="7650"/>
              </a:lnSpc>
              <a:defRPr sz="6480">
                <a:solidFill>
                  <a:schemeClr val="bg1"/>
                </a:solidFill>
                <a:latin typeface="Times New Roman" panose="02020603050405020304" pitchFamily="18" charset="0"/>
                <a:cs typeface="Times New Roman" panose="02020603050405020304" pitchFamily="18" charset="0"/>
              </a:defRPr>
            </a:lvl1pPr>
          </a:lstStyle>
          <a:p>
            <a:r>
              <a:rPr lang="en-US"/>
              <a:t>Click to edit Transition title style</a:t>
            </a:r>
          </a:p>
        </p:txBody>
      </p:sp>
      <p:sp>
        <p:nvSpPr>
          <p:cNvPr id="3" name="Subtitle 2"/>
          <p:cNvSpPr>
            <a:spLocks noGrp="1"/>
          </p:cNvSpPr>
          <p:nvPr>
            <p:ph type="subTitle" idx="1" hasCustomPrompt="1"/>
          </p:nvPr>
        </p:nvSpPr>
        <p:spPr>
          <a:xfrm>
            <a:off x="457200" y="3283576"/>
            <a:ext cx="5765800" cy="290849"/>
          </a:xfrm>
          <a:prstGeom prst="rect">
            <a:avLst/>
          </a:prstGeom>
        </p:spPr>
        <p:txBody>
          <a:bodyPr wrap="square" lIns="0" tIns="0" rIns="0" bIns="0">
            <a:spAutoFit/>
          </a:bodyPr>
          <a:lstStyle>
            <a:lvl1pPr marL="0" indent="0" algn="l">
              <a:buNone/>
              <a:defRPr sz="1890" b="1">
                <a:solidFill>
                  <a:srgbClr val="FFFFFF"/>
                </a:solidFill>
                <a:latin typeface="Arial" panose="020B0604020202020204" pitchFamily="34" charset="0"/>
                <a:cs typeface="Arial" panose="020B0604020202020204" pitchFamily="34" charset="0"/>
              </a:defRPr>
            </a:lvl1pPr>
            <a:lvl2pPr marL="411475"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0" indent="0" algn="ctr">
              <a:buNone/>
              <a:defRPr>
                <a:solidFill>
                  <a:schemeClr val="tx1">
                    <a:tint val="75000"/>
                  </a:schemeClr>
                </a:solidFill>
              </a:defRPr>
            </a:lvl6pPr>
            <a:lvl7pPr marL="2468855" indent="0" algn="ctr">
              <a:buNone/>
              <a:defRPr>
                <a:solidFill>
                  <a:schemeClr val="tx1">
                    <a:tint val="75000"/>
                  </a:schemeClr>
                </a:solidFill>
              </a:defRPr>
            </a:lvl7pPr>
            <a:lvl8pPr marL="2880331" indent="0" algn="ctr">
              <a:buNone/>
              <a:defRPr>
                <a:solidFill>
                  <a:schemeClr val="tx1">
                    <a:tint val="75000"/>
                  </a:schemeClr>
                </a:solidFill>
              </a:defRPr>
            </a:lvl8pPr>
            <a:lvl9pPr marL="3291808" indent="0" algn="ctr">
              <a:buNone/>
              <a:defRPr>
                <a:solidFill>
                  <a:schemeClr val="tx1">
                    <a:tint val="75000"/>
                  </a:schemeClr>
                </a:solidFill>
              </a:defRPr>
            </a:lvl9pPr>
          </a:lstStyle>
          <a:p>
            <a:r>
              <a:rPr lang="en-US"/>
              <a:t>Click to edit transition subtitle style</a:t>
            </a:r>
          </a:p>
        </p:txBody>
      </p:sp>
      <p:sp>
        <p:nvSpPr>
          <p:cNvPr id="4" name="Slide Number Placeholder 1"/>
          <p:cNvSpPr>
            <a:spLocks noGrp="1"/>
          </p:cNvSpPr>
          <p:nvPr>
            <p:ph type="sldNum" sz="quarter" idx="4"/>
          </p:nvPr>
        </p:nvSpPr>
        <p:spPr>
          <a:xfrm>
            <a:off x="6457951" y="6390536"/>
            <a:ext cx="2228850" cy="438150"/>
          </a:xfrm>
          <a:prstGeom prst="rect">
            <a:avLst/>
          </a:prstGeom>
        </p:spPr>
        <p:txBody>
          <a:bodyPr vert="horz" lIns="0" tIns="45720" rIns="0" bIns="45720" rtlCol="0" anchor="ctr"/>
          <a:lstStyle>
            <a:lvl1pPr algn="r">
              <a:defRPr sz="12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804196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D3244B-3EB6-4A63-B38D-969658B13328}"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17741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D3244B-3EB6-4A63-B38D-969658B13328}"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288217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D3244B-3EB6-4A63-B38D-969658B13328}"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182253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CD3244B-3EB6-4A63-B38D-969658B13328}"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238975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D3244B-3EB6-4A63-B38D-969658B13328}"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10386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3244B-3EB6-4A63-B38D-969658B13328}"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194386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D3244B-3EB6-4A63-B38D-969658B13328}"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338242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D3244B-3EB6-4A63-B38D-969658B13328}"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6F51FD-E89D-43AA-BAD4-4683456E3322}" type="slidenum">
              <a:rPr lang="en-US" smtClean="0"/>
              <a:t>‹#›</a:t>
            </a:fld>
            <a:endParaRPr lang="en-US"/>
          </a:p>
        </p:txBody>
      </p:sp>
    </p:spTree>
    <p:extLst>
      <p:ext uri="{BB962C8B-B14F-4D97-AF65-F5344CB8AC3E}">
        <p14:creationId xmlns:p14="http://schemas.microsoft.com/office/powerpoint/2010/main" val="305625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3244B-3EB6-4A63-B38D-969658B13328}" type="datetimeFigureOut">
              <a:rPr lang="en-US" smtClean="0"/>
              <a:t>10/8/2020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F51FD-E89D-43AA-BAD4-4683456E3322}" type="slidenum">
              <a:rPr lang="en-US" smtClean="0"/>
              <a:t>‹#›</a:t>
            </a:fld>
            <a:endParaRPr lang="en-US"/>
          </a:p>
        </p:txBody>
      </p:sp>
    </p:spTree>
    <p:extLst>
      <p:ext uri="{BB962C8B-B14F-4D97-AF65-F5344CB8AC3E}">
        <p14:creationId xmlns:p14="http://schemas.microsoft.com/office/powerpoint/2010/main" val="105218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8.png"/><Relationship Id="rId3" Type="http://schemas.openxmlformats.org/officeDocument/2006/relationships/image" Target="../media/image1.png"/><Relationship Id="rId21" Type="http://schemas.openxmlformats.org/officeDocument/2006/relationships/image" Target="../media/image34.sv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30.svg"/><Relationship Id="rId2" Type="http://schemas.openxmlformats.org/officeDocument/2006/relationships/notesSlide" Target="../notesSlides/notesSlide11.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28.svg"/><Relationship Id="rId10" Type="http://schemas.openxmlformats.org/officeDocument/2006/relationships/diagramLayout" Target="../diagrams/layout2.xml"/><Relationship Id="rId19" Type="http://schemas.openxmlformats.org/officeDocument/2006/relationships/image" Target="../media/image32.sv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13.png"/><Relationship Id="rId14"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55.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4.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duval.floridahealth.gov/" TargetMode="External"/><Relationship Id="rId5" Type="http://schemas.openxmlformats.org/officeDocument/2006/relationships/chart" Target="../charts/chart1.xml"/><Relationship Id="rId4" Type="http://schemas.openxmlformats.org/officeDocument/2006/relationships/hyperlink" Target="https://www.sjrwmd.com/education/water-pollu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22229" y="5146862"/>
            <a:ext cx="6870249" cy="45719"/>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670325" y="4356058"/>
            <a:ext cx="505660" cy="1627328"/>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61" y="5048117"/>
            <a:ext cx="795341" cy="355637"/>
          </a:xfrm>
          <a:prstGeom prst="rect">
            <a:avLst/>
          </a:prstGeom>
        </p:spPr>
      </p:pic>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a:t>
            </a:fld>
            <a:endParaRPr lang="en-US" dirty="0"/>
          </a:p>
        </p:txBody>
      </p:sp>
      <p:sp>
        <p:nvSpPr>
          <p:cNvPr id="16" name="TextBox 15"/>
          <p:cNvSpPr txBox="1"/>
          <p:nvPr/>
        </p:nvSpPr>
        <p:spPr>
          <a:xfrm>
            <a:off x="1893728" y="4802152"/>
            <a:ext cx="6884160" cy="294183"/>
          </a:xfrm>
          <a:prstGeom prst="rect">
            <a:avLst/>
          </a:prstGeom>
          <a:noFill/>
        </p:spPr>
        <p:txBody>
          <a:bodyPr wrap="square" rtlCol="0">
            <a:spAutoFit/>
          </a:bodyPr>
          <a:lstStyle/>
          <a:p>
            <a:pPr lvl="0" algn="r">
              <a:lnSpc>
                <a:spcPct val="80000"/>
              </a:lnSpc>
              <a:spcAft>
                <a:spcPts val="600"/>
              </a:spcAft>
              <a:buSzPct val="100000"/>
              <a:defRPr/>
            </a:pPr>
            <a:r>
              <a:rPr lang="en-US" sz="1600" b="1" dirty="0">
                <a:solidFill>
                  <a:srgbClr val="002060"/>
                </a:solidFill>
              </a:rPr>
              <a:t>COJ Resiliency Subcommittee on Infrastructure Continuity of Operations </a:t>
            </a:r>
            <a:endParaRPr lang="en-US" sz="1600" b="1" dirty="0" smtClean="0">
              <a:solidFill>
                <a:srgbClr val="002060"/>
              </a:solidFill>
            </a:endParaRPr>
          </a:p>
        </p:txBody>
      </p:sp>
      <p:sp>
        <p:nvSpPr>
          <p:cNvPr id="17" name="TextBox 16"/>
          <p:cNvSpPr txBox="1"/>
          <p:nvPr/>
        </p:nvSpPr>
        <p:spPr>
          <a:xfrm>
            <a:off x="2737376" y="5406728"/>
            <a:ext cx="5955102" cy="690638"/>
          </a:xfrm>
          <a:prstGeom prst="rect">
            <a:avLst/>
          </a:prstGeom>
          <a:noFill/>
        </p:spPr>
        <p:txBody>
          <a:bodyPr wrap="square" rtlCol="0">
            <a:spAutoFit/>
          </a:bodyPr>
          <a:lstStyle/>
          <a:p>
            <a:pPr algn="r">
              <a:lnSpc>
                <a:spcPct val="80000"/>
              </a:lnSpc>
              <a:spcAft>
                <a:spcPts val="300"/>
              </a:spcAft>
              <a:buSzPct val="100000"/>
              <a:defRPr/>
            </a:pPr>
            <a:r>
              <a:rPr lang="en-US" sz="1400" i="1" dirty="0">
                <a:solidFill>
                  <a:srgbClr val="002060"/>
                </a:solidFill>
              </a:rPr>
              <a:t>Hai Vu, </a:t>
            </a:r>
            <a:r>
              <a:rPr lang="en-US" sz="1400" i="1" dirty="0" smtClean="0">
                <a:solidFill>
                  <a:srgbClr val="002060"/>
                </a:solidFill>
              </a:rPr>
              <a:t>Interim GM </a:t>
            </a:r>
            <a:r>
              <a:rPr lang="en-US" sz="1400" i="1" dirty="0">
                <a:solidFill>
                  <a:srgbClr val="002060"/>
                </a:solidFill>
              </a:rPr>
              <a:t>Water/Wastewater </a:t>
            </a:r>
            <a:r>
              <a:rPr lang="en-US" sz="1400" i="1" dirty="0" smtClean="0">
                <a:solidFill>
                  <a:srgbClr val="002060"/>
                </a:solidFill>
              </a:rPr>
              <a:t>Systems</a:t>
            </a:r>
          </a:p>
          <a:p>
            <a:pPr algn="r">
              <a:lnSpc>
                <a:spcPct val="80000"/>
              </a:lnSpc>
              <a:spcAft>
                <a:spcPts val="300"/>
              </a:spcAft>
              <a:buSzPct val="100000"/>
              <a:defRPr/>
            </a:pPr>
            <a:r>
              <a:rPr lang="en-US" sz="1400" i="1" dirty="0" smtClean="0">
                <a:solidFill>
                  <a:srgbClr val="002060"/>
                </a:solidFill>
              </a:rPr>
              <a:t>Brian Roche, Interim Chief Financial Officer</a:t>
            </a:r>
            <a:endParaRPr lang="en-US" sz="1400" b="0" i="1" dirty="0" smtClean="0">
              <a:solidFill>
                <a:srgbClr val="002060"/>
              </a:solidFill>
            </a:endParaRPr>
          </a:p>
          <a:p>
            <a:pPr lvl="0" algn="r">
              <a:lnSpc>
                <a:spcPct val="80000"/>
              </a:lnSpc>
              <a:spcAft>
                <a:spcPts val="300"/>
              </a:spcAft>
              <a:buSzPct val="100000"/>
              <a:defRPr/>
            </a:pPr>
            <a:r>
              <a:rPr lang="en-US" sz="1400" i="1" dirty="0" smtClean="0">
                <a:solidFill>
                  <a:srgbClr val="002060"/>
                </a:solidFill>
              </a:rPr>
              <a:t>October 8, 2020</a:t>
            </a:r>
            <a:endParaRPr lang="en-US" sz="1400" b="0" i="1" dirty="0" smtClean="0">
              <a:solidFill>
                <a:srgbClr val="00206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154" r="1695" b="39710"/>
          <a:stretch/>
        </p:blipFill>
        <p:spPr>
          <a:xfrm>
            <a:off x="200732" y="165652"/>
            <a:ext cx="8724608" cy="3849756"/>
          </a:xfrm>
          <a:prstGeom prst="rect">
            <a:avLst/>
          </a:prstGeom>
        </p:spPr>
      </p:pic>
    </p:spTree>
    <p:extLst>
      <p:ext uri="{BB962C8B-B14F-4D97-AF65-F5344CB8AC3E}">
        <p14:creationId xmlns:p14="http://schemas.microsoft.com/office/powerpoint/2010/main" val="3357362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10</a:t>
            </a:fld>
            <a:endParaRPr lang="en-US" dirty="0"/>
          </a:p>
        </p:txBody>
      </p:sp>
      <p:sp>
        <p:nvSpPr>
          <p:cNvPr id="8" name="Text Placeholder 2">
            <a:extLst>
              <a:ext uri="{FF2B5EF4-FFF2-40B4-BE49-F238E27FC236}">
                <a16:creationId xmlns:a16="http://schemas.microsoft.com/office/drawing/2014/main" id="{C88CAF3B-0010-4837-A4EB-AC0040CDE069}"/>
              </a:ext>
            </a:extLst>
          </p:cNvPr>
          <p:cNvSpPr txBox="1">
            <a:spLocks/>
          </p:cNvSpPr>
          <p:nvPr/>
        </p:nvSpPr>
        <p:spPr>
          <a:xfrm>
            <a:off x="262684" y="1617230"/>
            <a:ext cx="7935257" cy="1929869"/>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dirty="0" smtClean="0">
                <a:solidFill>
                  <a:srgbClr val="002060"/>
                </a:solidFill>
              </a:rPr>
              <a:t>Select the best wastewater management strategy solution for each STPO priority area</a:t>
            </a:r>
          </a:p>
          <a:p>
            <a:pPr marL="457200" indent="-457200">
              <a:buFont typeface="Arial" panose="020B0604020202020204" pitchFamily="34" charset="0"/>
              <a:buChar char="•"/>
            </a:pPr>
            <a:r>
              <a:rPr lang="en-US" sz="2000" dirty="0" smtClean="0">
                <a:solidFill>
                  <a:srgbClr val="002060"/>
                </a:solidFill>
              </a:rPr>
              <a:t>Recognize technological advances </a:t>
            </a:r>
          </a:p>
          <a:p>
            <a:pPr marL="457200" indent="-457200">
              <a:buFont typeface="Arial" panose="020B0604020202020204" pitchFamily="34" charset="0"/>
              <a:buChar char="•"/>
            </a:pPr>
            <a:r>
              <a:rPr lang="en-US" sz="2000" dirty="0" smtClean="0">
                <a:solidFill>
                  <a:srgbClr val="002060"/>
                </a:solidFill>
              </a:rPr>
              <a:t>Evaluate possible program cost reductions</a:t>
            </a:r>
          </a:p>
          <a:p>
            <a:pPr marL="457200" indent="-457200">
              <a:buFont typeface="Arial" panose="020B0604020202020204" pitchFamily="34" charset="0"/>
              <a:buChar char="•"/>
            </a:pPr>
            <a:endParaRPr lang="en-US" dirty="0"/>
          </a:p>
        </p:txBody>
      </p:sp>
      <p:pic>
        <p:nvPicPr>
          <p:cNvPr id="9" name="Picture 8" descr="A large body of water&#10;&#10;Description automatically generated">
            <a:extLst>
              <a:ext uri="{FF2B5EF4-FFF2-40B4-BE49-F238E27FC236}">
                <a16:creationId xmlns:a16="http://schemas.microsoft.com/office/drawing/2014/main" id="{96B52245-9401-4490-888B-9FE3F685A400}"/>
              </a:ext>
            </a:extLst>
          </p:cNvPr>
          <p:cNvPicPr>
            <a:picLocks noChangeAspect="1"/>
          </p:cNvPicPr>
          <p:nvPr/>
        </p:nvPicPr>
        <p:blipFill>
          <a:blip r:embed="rId4"/>
          <a:stretch>
            <a:fillRect/>
          </a:stretch>
        </p:blipFill>
        <p:spPr>
          <a:xfrm>
            <a:off x="1656810" y="3361542"/>
            <a:ext cx="5449196" cy="2860828"/>
          </a:xfrm>
          <a:prstGeom prst="rect">
            <a:avLst/>
          </a:prstGeom>
        </p:spPr>
      </p:pic>
      <p:sp>
        <p:nvSpPr>
          <p:cNvPr id="16" name="Title 1">
            <a:extLst>
              <a:ext uri="{FF2B5EF4-FFF2-40B4-BE49-F238E27FC236}">
                <a16:creationId xmlns:a16="http://schemas.microsoft.com/office/drawing/2014/main" id="{C90A084D-439C-4A3D-B84E-69CE51673FB3}"/>
              </a:ext>
            </a:extLst>
          </p:cNvPr>
          <p:cNvSpPr>
            <a:spLocks noGrp="1"/>
          </p:cNvSpPr>
          <p:nvPr>
            <p:ph type="title"/>
          </p:nvPr>
        </p:nvSpPr>
        <p:spPr>
          <a:xfrm>
            <a:off x="262684" y="1190535"/>
            <a:ext cx="8237449" cy="533400"/>
          </a:xfrm>
        </p:spPr>
        <p:txBody>
          <a:bodyPr>
            <a:noAutofit/>
          </a:bodyPr>
          <a:lstStyle/>
          <a:p>
            <a:r>
              <a:rPr lang="en-US" sz="2400" dirty="0">
                <a:solidFill>
                  <a:srgbClr val="002060"/>
                </a:solidFill>
              </a:rPr>
              <a:t>In 2019, JEA sought innovations in alternatives to septic systems</a:t>
            </a:r>
            <a:endParaRPr lang="en-US" sz="2400" b="1" dirty="0">
              <a:solidFill>
                <a:srgbClr val="002060"/>
              </a:solidFill>
            </a:endParaRPr>
          </a:p>
        </p:txBody>
      </p:sp>
      <p:sp>
        <p:nvSpPr>
          <p:cNvPr id="17"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3577739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11</a:t>
            </a:fld>
            <a:endParaRPr lang="en-US" dirty="0"/>
          </a:p>
        </p:txBody>
      </p:sp>
      <p:sp>
        <p:nvSpPr>
          <p:cNvPr id="8" name="Title 1">
            <a:extLst>
              <a:ext uri="{FF2B5EF4-FFF2-40B4-BE49-F238E27FC236}">
                <a16:creationId xmlns:a16="http://schemas.microsoft.com/office/drawing/2014/main" id="{C90A084D-439C-4A3D-B84E-69CE51673FB3}"/>
              </a:ext>
            </a:extLst>
          </p:cNvPr>
          <p:cNvSpPr>
            <a:spLocks noGrp="1"/>
          </p:cNvSpPr>
          <p:nvPr>
            <p:ph type="title"/>
          </p:nvPr>
        </p:nvSpPr>
        <p:spPr>
          <a:xfrm>
            <a:off x="335217" y="395223"/>
            <a:ext cx="8058171" cy="533400"/>
          </a:xfrm>
        </p:spPr>
        <p:txBody>
          <a:bodyPr>
            <a:normAutofit fontScale="90000"/>
          </a:bodyPr>
          <a:lstStyle/>
          <a:p>
            <a:r>
              <a:rPr lang="en-US" sz="2400" dirty="0">
                <a:solidFill>
                  <a:srgbClr val="002060"/>
                </a:solidFill>
                <a:latin typeface="+mn-lt"/>
              </a:rPr>
              <a:t>The overarching goal of the Master Plan is to optimize the phaseout program – while recognizing realistic financial considerations</a:t>
            </a:r>
          </a:p>
        </p:txBody>
      </p:sp>
      <p:graphicFrame>
        <p:nvGraphicFramePr>
          <p:cNvPr id="9" name="Diagram 8">
            <a:extLst>
              <a:ext uri="{FF2B5EF4-FFF2-40B4-BE49-F238E27FC236}">
                <a16:creationId xmlns:a16="http://schemas.microsoft.com/office/drawing/2014/main" id="{4E1639D2-9DDA-486E-ADAE-815005EC1A3A}"/>
              </a:ext>
            </a:extLst>
          </p:cNvPr>
          <p:cNvGraphicFramePr/>
          <p:nvPr>
            <p:extLst>
              <p:ext uri="{D42A27DB-BD31-4B8C-83A1-F6EECF244321}">
                <p14:modId xmlns:p14="http://schemas.microsoft.com/office/powerpoint/2010/main" val="2790973126"/>
              </p:ext>
            </p:extLst>
          </p:nvPr>
        </p:nvGraphicFramePr>
        <p:xfrm>
          <a:off x="853651" y="1362694"/>
          <a:ext cx="4308249" cy="47998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a:extLst>
              <a:ext uri="{FF2B5EF4-FFF2-40B4-BE49-F238E27FC236}">
                <a16:creationId xmlns:a16="http://schemas.microsoft.com/office/drawing/2014/main" id="{989F9F70-7280-456F-9C86-01C9DF16344F}"/>
              </a:ext>
            </a:extLst>
          </p:cNvPr>
          <p:cNvGrpSpPr/>
          <p:nvPr/>
        </p:nvGrpSpPr>
        <p:grpSpPr>
          <a:xfrm>
            <a:off x="4404270" y="1362694"/>
            <a:ext cx="5892199" cy="4799894"/>
            <a:chOff x="4054920" y="1434901"/>
            <a:chExt cx="6096000" cy="4860385"/>
          </a:xfrm>
        </p:grpSpPr>
        <p:graphicFrame>
          <p:nvGraphicFramePr>
            <p:cNvPr id="17" name="Diagram 16">
              <a:extLst>
                <a:ext uri="{FF2B5EF4-FFF2-40B4-BE49-F238E27FC236}">
                  <a16:creationId xmlns:a16="http://schemas.microsoft.com/office/drawing/2014/main" id="{A6FF27D8-9ABE-4303-8E09-FEC9C506D1F4}"/>
                </a:ext>
              </a:extLst>
            </p:cNvPr>
            <p:cNvGraphicFramePr/>
            <p:nvPr>
              <p:extLst/>
            </p:nvPr>
          </p:nvGraphicFramePr>
          <p:xfrm>
            <a:off x="4054920" y="1434901"/>
            <a:ext cx="6096000" cy="48603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Graphic 10" descr="Books on shelf">
              <a:extLst>
                <a:ext uri="{FF2B5EF4-FFF2-40B4-BE49-F238E27FC236}">
                  <a16:creationId xmlns:a16="http://schemas.microsoft.com/office/drawing/2014/main" id="{F87689A6-E72D-45FD-A4E7-91B354E6D75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865327" y="1824179"/>
              <a:ext cx="884176" cy="884176"/>
            </a:xfrm>
            <a:prstGeom prst="rect">
              <a:avLst/>
            </a:prstGeom>
          </p:spPr>
        </p:pic>
        <p:pic>
          <p:nvPicPr>
            <p:cNvPr id="19" name="Graphic 12" descr="Document">
              <a:extLst>
                <a:ext uri="{FF2B5EF4-FFF2-40B4-BE49-F238E27FC236}">
                  <a16:creationId xmlns:a16="http://schemas.microsoft.com/office/drawing/2014/main" id="{3B3F7259-9C05-4339-BB36-7D9D4C036F4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6346369" y="2897826"/>
              <a:ext cx="856584" cy="856584"/>
            </a:xfrm>
            <a:prstGeom prst="rect">
              <a:avLst/>
            </a:prstGeom>
          </p:spPr>
        </p:pic>
        <p:pic>
          <p:nvPicPr>
            <p:cNvPr id="20" name="Graphic 14" descr="Beaker">
              <a:extLst>
                <a:ext uri="{FF2B5EF4-FFF2-40B4-BE49-F238E27FC236}">
                  <a16:creationId xmlns:a16="http://schemas.microsoft.com/office/drawing/2014/main" id="{5F3442A6-BC23-47B6-869F-CA76ACA064B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950690" y="3948213"/>
              <a:ext cx="873054" cy="873054"/>
            </a:xfrm>
            <a:prstGeom prst="rect">
              <a:avLst/>
            </a:prstGeom>
          </p:spPr>
        </p:pic>
        <p:pic>
          <p:nvPicPr>
            <p:cNvPr id="21" name="Graphic 16" descr="Professor">
              <a:extLst>
                <a:ext uri="{FF2B5EF4-FFF2-40B4-BE49-F238E27FC236}">
                  <a16:creationId xmlns:a16="http://schemas.microsoft.com/office/drawing/2014/main" id="{C85F466F-31BC-4E9A-BDAE-C5FDAF9A983A}"/>
                </a:ext>
              </a:extLst>
            </p:cNvPr>
            <p:cNvPicPr>
              <a:picLocks noChangeAspect="1"/>
            </p:cNvPicPr>
            <p:nvPr/>
          </p:nvPicPr>
          <p:blipFill rotWithShape="1">
            <a:blip r:embed="rId20" cstate="hqprint">
              <a:extLst>
                <a:ext uri="{28A0092B-C50C-407E-A947-70E740481C1C}">
                  <a14:useLocalDpi xmlns:a14="http://schemas.microsoft.com/office/drawing/2010/main"/>
                </a:ext>
                <a:ext uri="{96DAC541-7B7A-43D3-8B79-37D633B846F1}">
                  <asvg:svgBlip xmlns:asvg="http://schemas.microsoft.com/office/drawing/2016/SVG/main" xmlns="" r:embed="rId21"/>
                </a:ext>
              </a:extLst>
            </a:blip>
            <a:srcRect l="13165"/>
            <a:stretch/>
          </p:blipFill>
          <p:spPr>
            <a:xfrm>
              <a:off x="6477884" y="5036114"/>
              <a:ext cx="773658" cy="890954"/>
            </a:xfrm>
            <a:prstGeom prst="rect">
              <a:avLst/>
            </a:prstGeom>
          </p:spPr>
        </p:pic>
      </p:grpSp>
    </p:spTree>
    <p:extLst>
      <p:ext uri="{BB962C8B-B14F-4D97-AF65-F5344CB8AC3E}">
        <p14:creationId xmlns:p14="http://schemas.microsoft.com/office/powerpoint/2010/main" val="351499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145FA3E-7B07-41DB-96D0-B09D40F7F794}"/>
              </a:ext>
            </a:extLst>
          </p:cNvPr>
          <p:cNvSpPr/>
          <p:nvPr/>
        </p:nvSpPr>
        <p:spPr>
          <a:xfrm>
            <a:off x="2103769" y="1611709"/>
            <a:ext cx="4848667" cy="4848667"/>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13" name="Oval 12">
            <a:extLst>
              <a:ext uri="{FF2B5EF4-FFF2-40B4-BE49-F238E27FC236}">
                <a16:creationId xmlns:a16="http://schemas.microsoft.com/office/drawing/2014/main" id="{9A6CB6ED-C55D-474E-A5F2-625983C046E8}"/>
              </a:ext>
            </a:extLst>
          </p:cNvPr>
          <p:cNvSpPr/>
          <p:nvPr/>
        </p:nvSpPr>
        <p:spPr>
          <a:xfrm>
            <a:off x="1864617" y="1353801"/>
            <a:ext cx="5350415" cy="5303520"/>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14" name="Oval 13">
            <a:extLst>
              <a:ext uri="{FF2B5EF4-FFF2-40B4-BE49-F238E27FC236}">
                <a16:creationId xmlns:a16="http://schemas.microsoft.com/office/drawing/2014/main" id="{826FF595-BD1D-4C39-81FE-5D2DB758DA54}"/>
              </a:ext>
            </a:extLst>
          </p:cNvPr>
          <p:cNvSpPr/>
          <p:nvPr/>
        </p:nvSpPr>
        <p:spPr>
          <a:xfrm>
            <a:off x="2413257" y="1874306"/>
            <a:ext cx="4219780" cy="4182794"/>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29" name="Slide Number Placeholder 2">
            <a:extLst>
              <a:ext uri="{FF2B5EF4-FFF2-40B4-BE49-F238E27FC236}">
                <a16:creationId xmlns:a16="http://schemas.microsoft.com/office/drawing/2014/main" id="{0135CE56-8A9B-418D-B675-67C8E8AB1A75}"/>
              </a:ext>
            </a:extLst>
          </p:cNvPr>
          <p:cNvSpPr>
            <a:spLocks noGrp="1"/>
          </p:cNvSpPr>
          <p:nvPr>
            <p:ph type="sldNum" sz="quarter" idx="4"/>
          </p:nvPr>
        </p:nvSpPr>
        <p:spPr>
          <a:xfrm>
            <a:off x="6288433" y="6313064"/>
            <a:ext cx="2228850" cy="438150"/>
          </a:xfrm>
        </p:spPr>
        <p:txBody>
          <a:bodyPr/>
          <a:lstStyle/>
          <a:p>
            <a:pPr defTabSz="427939"/>
            <a:fld id="{AAAAF933-B985-4433-97C3-72934A437ACB}" type="slidenum">
              <a:rPr lang="en-US" sz="1000">
                <a:solidFill>
                  <a:srgbClr val="FFFFFF"/>
                </a:solidFill>
                <a:latin typeface="Arial"/>
              </a:rPr>
              <a:pPr defTabSz="427939"/>
              <a:t>12</a:t>
            </a:fld>
            <a:endParaRPr lang="en-US" sz="1000" dirty="0">
              <a:solidFill>
                <a:srgbClr val="FFFFFF"/>
              </a:solidFill>
              <a:latin typeface="Arial"/>
            </a:endParaRPr>
          </a:p>
        </p:txBody>
      </p:sp>
      <p:grpSp>
        <p:nvGrpSpPr>
          <p:cNvPr id="10" name="Group 9">
            <a:extLst>
              <a:ext uri="{FF2B5EF4-FFF2-40B4-BE49-F238E27FC236}">
                <a16:creationId xmlns:a16="http://schemas.microsoft.com/office/drawing/2014/main" id="{28B95352-11E2-4F0F-B082-BE4812B876A8}"/>
              </a:ext>
            </a:extLst>
          </p:cNvPr>
          <p:cNvGrpSpPr/>
          <p:nvPr/>
        </p:nvGrpSpPr>
        <p:grpSpPr>
          <a:xfrm>
            <a:off x="5622645" y="1518134"/>
            <a:ext cx="2805630" cy="1300132"/>
            <a:chOff x="4893864" y="539583"/>
            <a:chExt cx="2805630" cy="1300132"/>
          </a:xfrm>
        </p:grpSpPr>
        <p:sp>
          <p:nvSpPr>
            <p:cNvPr id="18" name="Oval 17">
              <a:extLst>
                <a:ext uri="{FF2B5EF4-FFF2-40B4-BE49-F238E27FC236}">
                  <a16:creationId xmlns:a16="http://schemas.microsoft.com/office/drawing/2014/main" id="{33135B34-6A6C-4923-8B7D-547BAFE9ECB2}"/>
                </a:ext>
              </a:extLst>
            </p:cNvPr>
            <p:cNvSpPr/>
            <p:nvPr/>
          </p:nvSpPr>
          <p:spPr>
            <a:xfrm>
              <a:off x="4893864" y="704921"/>
              <a:ext cx="1134794" cy="1134794"/>
            </a:xfrm>
            <a:prstGeom prst="ellipse">
              <a:avLst/>
            </a:prstGeom>
            <a:solidFill>
              <a:schemeClr val="accent3">
                <a:lumMod val="60000"/>
                <a:lumOff val="40000"/>
              </a:schemeClr>
            </a:solidFill>
            <a:ln w="28575">
              <a:solidFill>
                <a:srgbClr val="395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24" name="Rectangle 23">
              <a:extLst>
                <a:ext uri="{FF2B5EF4-FFF2-40B4-BE49-F238E27FC236}">
                  <a16:creationId xmlns:a16="http://schemas.microsoft.com/office/drawing/2014/main" id="{92B68C45-56D9-46A6-848A-844ABA409F88}"/>
                </a:ext>
              </a:extLst>
            </p:cNvPr>
            <p:cNvSpPr/>
            <p:nvPr/>
          </p:nvSpPr>
          <p:spPr>
            <a:xfrm>
              <a:off x="6088091" y="539583"/>
              <a:ext cx="1611403" cy="757130"/>
            </a:xfrm>
            <a:prstGeom prst="rect">
              <a:avLst/>
            </a:prstGeom>
          </p:spPr>
          <p:txBody>
            <a:bodyPr wrap="none">
              <a:spAutoFit/>
            </a:bodyPr>
            <a:lstStyle/>
            <a:p>
              <a:pPr defTabSz="427939">
                <a:defRPr/>
              </a:pPr>
              <a:r>
                <a:rPr lang="en-US" sz="2160" dirty="0">
                  <a:solidFill>
                    <a:srgbClr val="FFFFFF"/>
                  </a:solidFill>
                </a:rPr>
                <a:t>Institutional </a:t>
              </a:r>
            </a:p>
            <a:p>
              <a:pPr defTabSz="427939">
                <a:defRPr/>
              </a:pPr>
              <a:r>
                <a:rPr lang="en-US" sz="2160" dirty="0">
                  <a:solidFill>
                    <a:srgbClr val="FFFFFF"/>
                  </a:solidFill>
                </a:rPr>
                <a:t>Frameworks</a:t>
              </a:r>
            </a:p>
          </p:txBody>
        </p:sp>
        <p:pic>
          <p:nvPicPr>
            <p:cNvPr id="4" name="Graphic 3" descr="Head with gears">
              <a:extLst>
                <a:ext uri="{FF2B5EF4-FFF2-40B4-BE49-F238E27FC236}">
                  <a16:creationId xmlns:a16="http://schemas.microsoft.com/office/drawing/2014/main" id="{ACC69269-CB44-4F03-A5B3-2CCEF8C6F1F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71080" y="866759"/>
              <a:ext cx="814891" cy="814891"/>
            </a:xfrm>
            <a:prstGeom prst="rect">
              <a:avLst/>
            </a:prstGeom>
          </p:spPr>
        </p:pic>
      </p:grpSp>
      <p:grpSp>
        <p:nvGrpSpPr>
          <p:cNvPr id="5" name="Group 4">
            <a:extLst>
              <a:ext uri="{FF2B5EF4-FFF2-40B4-BE49-F238E27FC236}">
                <a16:creationId xmlns:a16="http://schemas.microsoft.com/office/drawing/2014/main" id="{77398C0E-3666-4C51-A561-9098430B0594}"/>
              </a:ext>
            </a:extLst>
          </p:cNvPr>
          <p:cNvGrpSpPr/>
          <p:nvPr/>
        </p:nvGrpSpPr>
        <p:grpSpPr>
          <a:xfrm>
            <a:off x="6358147" y="3324030"/>
            <a:ext cx="2217761" cy="1134794"/>
            <a:chOff x="6150579" y="1764688"/>
            <a:chExt cx="2217761" cy="1134794"/>
          </a:xfrm>
        </p:grpSpPr>
        <p:sp>
          <p:nvSpPr>
            <p:cNvPr id="25" name="Rectangle 24">
              <a:extLst>
                <a:ext uri="{FF2B5EF4-FFF2-40B4-BE49-F238E27FC236}">
                  <a16:creationId xmlns:a16="http://schemas.microsoft.com/office/drawing/2014/main" id="{D4A5AF9E-1F63-491E-9C35-D028DCD99077}"/>
                </a:ext>
              </a:extLst>
            </p:cNvPr>
            <p:cNvSpPr/>
            <p:nvPr/>
          </p:nvSpPr>
          <p:spPr>
            <a:xfrm>
              <a:off x="7279580" y="1942846"/>
              <a:ext cx="1088760" cy="424732"/>
            </a:xfrm>
            <a:prstGeom prst="rect">
              <a:avLst/>
            </a:prstGeom>
          </p:spPr>
          <p:txBody>
            <a:bodyPr wrap="none">
              <a:spAutoFit/>
            </a:bodyPr>
            <a:lstStyle/>
            <a:p>
              <a:pPr defTabSz="427939">
                <a:defRPr/>
              </a:pPr>
              <a:r>
                <a:rPr lang="en-US" sz="2160" dirty="0">
                  <a:solidFill>
                    <a:srgbClr val="FFFFFF"/>
                  </a:solidFill>
                </a:rPr>
                <a:t>Funding</a:t>
              </a:r>
              <a:endParaRPr lang="en-US" sz="2160" dirty="0">
                <a:solidFill>
                  <a:srgbClr val="000000"/>
                </a:solidFill>
              </a:endParaRPr>
            </a:p>
          </p:txBody>
        </p:sp>
        <p:grpSp>
          <p:nvGrpSpPr>
            <p:cNvPr id="3" name="Group 2">
              <a:extLst>
                <a:ext uri="{FF2B5EF4-FFF2-40B4-BE49-F238E27FC236}">
                  <a16:creationId xmlns:a16="http://schemas.microsoft.com/office/drawing/2014/main" id="{7DA9AC7B-C635-4842-B6E8-DB9E35F07091}"/>
                </a:ext>
              </a:extLst>
            </p:cNvPr>
            <p:cNvGrpSpPr/>
            <p:nvPr/>
          </p:nvGrpSpPr>
          <p:grpSpPr>
            <a:xfrm>
              <a:off x="6150579" y="1764688"/>
              <a:ext cx="1134794" cy="1134794"/>
              <a:chOff x="6150579" y="1764688"/>
              <a:chExt cx="1134794" cy="1134794"/>
            </a:xfrm>
          </p:grpSpPr>
          <p:sp>
            <p:nvSpPr>
              <p:cNvPr id="19" name="Oval 18">
                <a:extLst>
                  <a:ext uri="{FF2B5EF4-FFF2-40B4-BE49-F238E27FC236}">
                    <a16:creationId xmlns:a16="http://schemas.microsoft.com/office/drawing/2014/main" id="{9742F2E1-A95E-46FC-A94E-F3D3B596ACEC}"/>
                  </a:ext>
                </a:extLst>
              </p:cNvPr>
              <p:cNvSpPr/>
              <p:nvPr/>
            </p:nvSpPr>
            <p:spPr>
              <a:xfrm>
                <a:off x="6150579" y="1764688"/>
                <a:ext cx="1134794" cy="1134794"/>
              </a:xfrm>
              <a:prstGeom prst="ellipse">
                <a:avLst/>
              </a:prstGeom>
              <a:solidFill>
                <a:schemeClr val="accent3">
                  <a:lumMod val="60000"/>
                  <a:lumOff val="40000"/>
                </a:schemeClr>
              </a:solidFill>
              <a:ln w="28575">
                <a:solidFill>
                  <a:srgbClr val="395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pic>
            <p:nvPicPr>
              <p:cNvPr id="9" name="Graphic 8" descr="Money">
                <a:extLst>
                  <a:ext uri="{FF2B5EF4-FFF2-40B4-BE49-F238E27FC236}">
                    <a16:creationId xmlns:a16="http://schemas.microsoft.com/office/drawing/2014/main" id="{7D0EB195-3BEA-4BC0-AC7F-DDE6E3792B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7056" y="1872215"/>
                <a:ext cx="832948" cy="832948"/>
              </a:xfrm>
              <a:prstGeom prst="rect">
                <a:avLst/>
              </a:prstGeom>
            </p:spPr>
          </p:pic>
        </p:grpSp>
      </p:grpSp>
      <p:grpSp>
        <p:nvGrpSpPr>
          <p:cNvPr id="31" name="Group 30">
            <a:extLst>
              <a:ext uri="{FF2B5EF4-FFF2-40B4-BE49-F238E27FC236}">
                <a16:creationId xmlns:a16="http://schemas.microsoft.com/office/drawing/2014/main" id="{BE5FF45D-4313-43AC-B534-CD94DC070210}"/>
              </a:ext>
            </a:extLst>
          </p:cNvPr>
          <p:cNvGrpSpPr/>
          <p:nvPr/>
        </p:nvGrpSpPr>
        <p:grpSpPr>
          <a:xfrm>
            <a:off x="5026" y="3359523"/>
            <a:ext cx="2802338" cy="1134794"/>
            <a:chOff x="159564" y="1802201"/>
            <a:chExt cx="2802338" cy="1134794"/>
          </a:xfrm>
        </p:grpSpPr>
        <p:sp>
          <p:nvSpPr>
            <p:cNvPr id="16" name="Oval 15">
              <a:extLst>
                <a:ext uri="{FF2B5EF4-FFF2-40B4-BE49-F238E27FC236}">
                  <a16:creationId xmlns:a16="http://schemas.microsoft.com/office/drawing/2014/main" id="{E309E4BC-E7F5-4AB4-8731-537D3BA8F241}"/>
                </a:ext>
              </a:extLst>
            </p:cNvPr>
            <p:cNvSpPr/>
            <p:nvPr/>
          </p:nvSpPr>
          <p:spPr>
            <a:xfrm>
              <a:off x="1827108" y="1802201"/>
              <a:ext cx="1134794" cy="1134794"/>
            </a:xfrm>
            <a:prstGeom prst="ellipse">
              <a:avLst/>
            </a:prstGeom>
            <a:solidFill>
              <a:schemeClr val="accent3">
                <a:lumMod val="60000"/>
                <a:lumOff val="40000"/>
              </a:schemeClr>
            </a:solidFill>
            <a:ln w="28575">
              <a:solidFill>
                <a:srgbClr val="395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22" name="Rectangle 21">
              <a:extLst>
                <a:ext uri="{FF2B5EF4-FFF2-40B4-BE49-F238E27FC236}">
                  <a16:creationId xmlns:a16="http://schemas.microsoft.com/office/drawing/2014/main" id="{4A086157-4BEA-407C-96C8-73F52E8DC944}"/>
                </a:ext>
              </a:extLst>
            </p:cNvPr>
            <p:cNvSpPr/>
            <p:nvPr/>
          </p:nvSpPr>
          <p:spPr>
            <a:xfrm>
              <a:off x="159564" y="1952222"/>
              <a:ext cx="1694631" cy="757130"/>
            </a:xfrm>
            <a:prstGeom prst="rect">
              <a:avLst/>
            </a:prstGeom>
          </p:spPr>
          <p:txBody>
            <a:bodyPr wrap="none">
              <a:spAutoFit/>
            </a:bodyPr>
            <a:lstStyle/>
            <a:p>
              <a:pPr algn="r" defTabSz="427939">
                <a:defRPr/>
              </a:pPr>
              <a:r>
                <a:rPr lang="en-US" sz="2160" dirty="0">
                  <a:solidFill>
                    <a:srgbClr val="FFFFFF"/>
                  </a:solidFill>
                </a:rPr>
                <a:t>Management</a:t>
              </a:r>
            </a:p>
            <a:p>
              <a:pPr algn="r" defTabSz="427939">
                <a:defRPr/>
              </a:pPr>
              <a:r>
                <a:rPr lang="en-US" sz="2160" dirty="0">
                  <a:solidFill>
                    <a:srgbClr val="FFFFFF"/>
                  </a:solidFill>
                </a:rPr>
                <a:t>Strategies</a:t>
              </a:r>
              <a:endParaRPr lang="en-US" sz="2160" dirty="0">
                <a:solidFill>
                  <a:srgbClr val="000000"/>
                </a:solidFill>
              </a:endParaRPr>
            </a:p>
          </p:txBody>
        </p:sp>
        <p:pic>
          <p:nvPicPr>
            <p:cNvPr id="21" name="Graphic 20" descr="Venn diagram">
              <a:extLst>
                <a:ext uri="{FF2B5EF4-FFF2-40B4-BE49-F238E27FC236}">
                  <a16:creationId xmlns:a16="http://schemas.microsoft.com/office/drawing/2014/main" id="{ECDC0D80-C4A4-440C-8767-7360A8D84D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893348" y="1847627"/>
              <a:ext cx="955894" cy="955894"/>
            </a:xfrm>
            <a:prstGeom prst="rect">
              <a:avLst/>
            </a:prstGeom>
          </p:spPr>
        </p:pic>
      </p:grpSp>
      <p:grpSp>
        <p:nvGrpSpPr>
          <p:cNvPr id="27" name="Group 26">
            <a:extLst>
              <a:ext uri="{FF2B5EF4-FFF2-40B4-BE49-F238E27FC236}">
                <a16:creationId xmlns:a16="http://schemas.microsoft.com/office/drawing/2014/main" id="{F0320FAA-596E-4E13-9FA8-8AEE63D44D8A}"/>
              </a:ext>
            </a:extLst>
          </p:cNvPr>
          <p:cNvGrpSpPr/>
          <p:nvPr/>
        </p:nvGrpSpPr>
        <p:grpSpPr>
          <a:xfrm>
            <a:off x="489381" y="1777376"/>
            <a:ext cx="2905347" cy="1144351"/>
            <a:chOff x="1360160" y="657850"/>
            <a:chExt cx="2905347" cy="1144351"/>
          </a:xfrm>
        </p:grpSpPr>
        <p:sp>
          <p:nvSpPr>
            <p:cNvPr id="17" name="Oval 16">
              <a:extLst>
                <a:ext uri="{FF2B5EF4-FFF2-40B4-BE49-F238E27FC236}">
                  <a16:creationId xmlns:a16="http://schemas.microsoft.com/office/drawing/2014/main" id="{611B3258-151C-465E-9AFC-7E04E9BEF0C3}"/>
                </a:ext>
              </a:extLst>
            </p:cNvPr>
            <p:cNvSpPr/>
            <p:nvPr/>
          </p:nvSpPr>
          <p:spPr>
            <a:xfrm>
              <a:off x="3130713" y="667407"/>
              <a:ext cx="1134794" cy="1134794"/>
            </a:xfrm>
            <a:prstGeom prst="ellipse">
              <a:avLst/>
            </a:prstGeom>
            <a:solidFill>
              <a:schemeClr val="accent3">
                <a:lumMod val="60000"/>
                <a:lumOff val="40000"/>
              </a:schemeClr>
            </a:solidFill>
            <a:ln w="28575">
              <a:solidFill>
                <a:srgbClr val="395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7939">
                <a:defRPr/>
              </a:pPr>
              <a:endParaRPr lang="en-US" sz="2160">
                <a:solidFill>
                  <a:srgbClr val="FFFFFF"/>
                </a:solidFill>
                <a:latin typeface="Arial"/>
              </a:endParaRPr>
            </a:p>
          </p:txBody>
        </p:sp>
        <p:sp>
          <p:nvSpPr>
            <p:cNvPr id="23" name="Rectangle 22">
              <a:extLst>
                <a:ext uri="{FF2B5EF4-FFF2-40B4-BE49-F238E27FC236}">
                  <a16:creationId xmlns:a16="http://schemas.microsoft.com/office/drawing/2014/main" id="{107C686E-FD0D-40CD-81B0-BBFF8E9D2013}"/>
                </a:ext>
              </a:extLst>
            </p:cNvPr>
            <p:cNvSpPr/>
            <p:nvPr/>
          </p:nvSpPr>
          <p:spPr>
            <a:xfrm>
              <a:off x="1360160" y="657850"/>
              <a:ext cx="1638013" cy="757130"/>
            </a:xfrm>
            <a:prstGeom prst="rect">
              <a:avLst/>
            </a:prstGeom>
          </p:spPr>
          <p:txBody>
            <a:bodyPr wrap="none">
              <a:spAutoFit/>
            </a:bodyPr>
            <a:lstStyle/>
            <a:p>
              <a:pPr defTabSz="427939">
                <a:defRPr/>
              </a:pPr>
              <a:r>
                <a:rPr lang="en-US" sz="2160" dirty="0">
                  <a:solidFill>
                    <a:srgbClr val="FFFFFF"/>
                  </a:solidFill>
                </a:rPr>
                <a:t>Treatment </a:t>
              </a:r>
            </a:p>
            <a:p>
              <a:pPr defTabSz="427939">
                <a:defRPr/>
              </a:pPr>
              <a:r>
                <a:rPr lang="en-US" sz="2160" dirty="0">
                  <a:solidFill>
                    <a:srgbClr val="FFFFFF"/>
                  </a:solidFill>
                </a:rPr>
                <a:t>Technologies</a:t>
              </a:r>
              <a:endParaRPr lang="en-US" sz="2160" dirty="0">
                <a:solidFill>
                  <a:srgbClr val="000000"/>
                </a:solidFill>
              </a:endParaRPr>
            </a:p>
          </p:txBody>
        </p:sp>
        <p:pic>
          <p:nvPicPr>
            <p:cNvPr id="30" name="Graphic 29" descr="Microscope">
              <a:extLst>
                <a:ext uri="{FF2B5EF4-FFF2-40B4-BE49-F238E27FC236}">
                  <a16:creationId xmlns:a16="http://schemas.microsoft.com/office/drawing/2014/main" id="{4E55AE88-EB15-46CE-BB17-5334A2033AE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19120" y="829876"/>
              <a:ext cx="741125" cy="741125"/>
            </a:xfrm>
            <a:prstGeom prst="rect">
              <a:avLst/>
            </a:prstGeom>
          </p:spPr>
        </p:pic>
      </p:grpSp>
      <p:pic>
        <p:nvPicPr>
          <p:cNvPr id="37" name="Graphic 36" descr="Users">
            <a:extLst>
              <a:ext uri="{FF2B5EF4-FFF2-40B4-BE49-F238E27FC236}">
                <a16:creationId xmlns:a16="http://schemas.microsoft.com/office/drawing/2014/main" id="{64E60BA4-0F79-4C9E-AB17-29C8CBD7359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009066" y="2849641"/>
            <a:ext cx="3070429" cy="3070429"/>
          </a:xfrm>
          <a:prstGeom prst="rect">
            <a:avLst/>
          </a:prstGeom>
        </p:spPr>
      </p:pic>
      <p:pic>
        <p:nvPicPr>
          <p:cNvPr id="38" name="Graphic 37" descr="Chat">
            <a:extLst>
              <a:ext uri="{FF2B5EF4-FFF2-40B4-BE49-F238E27FC236}">
                <a16:creationId xmlns:a16="http://schemas.microsoft.com/office/drawing/2014/main" id="{F951E294-E80E-4F3D-BB3C-B29A8D6E56E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699418" y="2200573"/>
            <a:ext cx="1647458" cy="1647458"/>
          </a:xfrm>
          <a:prstGeom prst="rect">
            <a:avLst/>
          </a:prstGeom>
        </p:spPr>
      </p:pic>
      <p:sp>
        <p:nvSpPr>
          <p:cNvPr id="43" name="Rectangle 42">
            <a:extLst>
              <a:ext uri="{FF2B5EF4-FFF2-40B4-BE49-F238E27FC236}">
                <a16:creationId xmlns:a16="http://schemas.microsoft.com/office/drawing/2014/main" id="{F814C420-285E-4B48-ADE9-DDA56821D70B}"/>
              </a:ext>
            </a:extLst>
          </p:cNvPr>
          <p:cNvSpPr/>
          <p:nvPr/>
        </p:nvSpPr>
        <p:spPr>
          <a:xfrm>
            <a:off x="1951847" y="5331691"/>
            <a:ext cx="5175953" cy="1376329"/>
          </a:xfrm>
          <a:prstGeom prst="rect">
            <a:avLst/>
          </a:prstGeom>
          <a:solidFill>
            <a:schemeClr val="accent2"/>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t>Master Plan</a:t>
            </a:r>
          </a:p>
        </p:txBody>
      </p:sp>
    </p:spTree>
    <p:extLst>
      <p:ext uri="{BB962C8B-B14F-4D97-AF65-F5344CB8AC3E}">
        <p14:creationId xmlns:p14="http://schemas.microsoft.com/office/powerpoint/2010/main" val="3314519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13</a:t>
            </a:fld>
            <a:endParaRPr lang="en-US" dirty="0"/>
          </a:p>
        </p:txBody>
      </p:sp>
      <p:grpSp>
        <p:nvGrpSpPr>
          <p:cNvPr id="8" name="Group 7">
            <a:extLst>
              <a:ext uri="{FF2B5EF4-FFF2-40B4-BE49-F238E27FC236}">
                <a16:creationId xmlns:a16="http://schemas.microsoft.com/office/drawing/2014/main" id="{A4322475-31D4-4A9D-80A0-58D5934F98FC}"/>
              </a:ext>
            </a:extLst>
          </p:cNvPr>
          <p:cNvGrpSpPr/>
          <p:nvPr/>
        </p:nvGrpSpPr>
        <p:grpSpPr>
          <a:xfrm>
            <a:off x="882885" y="1482553"/>
            <a:ext cx="1003992" cy="1003992"/>
            <a:chOff x="882885" y="1482553"/>
            <a:chExt cx="1003992" cy="1003992"/>
          </a:xfrm>
        </p:grpSpPr>
        <p:sp>
          <p:nvSpPr>
            <p:cNvPr id="9" name="Oval 8">
              <a:extLst>
                <a:ext uri="{FF2B5EF4-FFF2-40B4-BE49-F238E27FC236}">
                  <a16:creationId xmlns:a16="http://schemas.microsoft.com/office/drawing/2014/main" id="{6CF8E8EF-9187-4B41-90B4-7B1E3173BBAA}"/>
                </a:ext>
              </a:extLst>
            </p:cNvPr>
            <p:cNvSpPr/>
            <p:nvPr/>
          </p:nvSpPr>
          <p:spPr>
            <a:xfrm>
              <a:off x="882885" y="1482553"/>
              <a:ext cx="1003992" cy="1003992"/>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16" name="Picture 15">
              <a:extLst>
                <a:ext uri="{FF2B5EF4-FFF2-40B4-BE49-F238E27FC236}">
                  <a16:creationId xmlns:a16="http://schemas.microsoft.com/office/drawing/2014/main" id="{F19608F6-A1C0-42A9-89D4-7BB91BF91762}"/>
                </a:ext>
              </a:extLst>
            </p:cNvPr>
            <p:cNvPicPr>
              <a:picLocks noChangeAspect="1"/>
            </p:cNvPicPr>
            <p:nvPr/>
          </p:nvPicPr>
          <p:blipFill>
            <a:blip r:embed="rId4"/>
            <a:stretch>
              <a:fillRect/>
            </a:stretch>
          </p:blipFill>
          <p:spPr>
            <a:xfrm>
              <a:off x="1018956" y="1520801"/>
              <a:ext cx="743776" cy="737680"/>
            </a:xfrm>
            <a:prstGeom prst="rect">
              <a:avLst/>
            </a:prstGeom>
          </p:spPr>
        </p:pic>
      </p:grpSp>
      <p:sp>
        <p:nvSpPr>
          <p:cNvPr id="17" name="Title 1">
            <a:extLst>
              <a:ext uri="{FF2B5EF4-FFF2-40B4-BE49-F238E27FC236}">
                <a16:creationId xmlns:a16="http://schemas.microsoft.com/office/drawing/2014/main" id="{A4616DD1-EF62-4A7C-B565-95E9A902B880}"/>
              </a:ext>
            </a:extLst>
          </p:cNvPr>
          <p:cNvSpPr>
            <a:spLocks noGrp="1"/>
          </p:cNvSpPr>
          <p:nvPr>
            <p:ph type="title"/>
          </p:nvPr>
        </p:nvSpPr>
        <p:spPr>
          <a:xfrm>
            <a:off x="696074" y="541964"/>
            <a:ext cx="8278593" cy="533400"/>
          </a:xfrm>
        </p:spPr>
        <p:txBody>
          <a:bodyPr>
            <a:normAutofit fontScale="90000"/>
          </a:bodyPr>
          <a:lstStyle/>
          <a:p>
            <a:r>
              <a:rPr lang="en-US" sz="2400" dirty="0">
                <a:solidFill>
                  <a:srgbClr val="002060"/>
                </a:solidFill>
              </a:rPr>
              <a:t>Master Plan work started with a literature and industry best practices </a:t>
            </a:r>
            <a:r>
              <a:rPr lang="en-US" sz="2400" dirty="0">
                <a:solidFill>
                  <a:srgbClr val="002060"/>
                </a:solidFill>
                <a:latin typeface="+mn-lt"/>
              </a:rPr>
              <a:t>review</a:t>
            </a:r>
            <a:r>
              <a:rPr lang="en-US" sz="2400" dirty="0">
                <a:solidFill>
                  <a:srgbClr val="002060"/>
                </a:solidFill>
              </a:rPr>
              <a:t> to identify possible solutions</a:t>
            </a:r>
          </a:p>
        </p:txBody>
      </p:sp>
      <p:pic>
        <p:nvPicPr>
          <p:cNvPr id="18" name="Picture 2" descr="Image result for wastewater cluster treatment">
            <a:extLst>
              <a:ext uri="{FF2B5EF4-FFF2-40B4-BE49-F238E27FC236}">
                <a16:creationId xmlns:a16="http://schemas.microsoft.com/office/drawing/2014/main" id="{434D0C78-9FB8-48E8-AEBF-5FC399FC9D3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648429" y="2717325"/>
            <a:ext cx="1110815" cy="1031136"/>
          </a:xfrm>
          <a:prstGeom prst="roundRect">
            <a:avLst>
              <a:gd name="adj" fmla="val 16667"/>
            </a:avLst>
          </a:prstGeom>
          <a:ln w="19050">
            <a:solidFill>
              <a:schemeClr val="bg1"/>
            </a:solid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F6F0D51-70BA-4F0D-BCDB-DF9A4E0C500A}"/>
              </a:ext>
            </a:extLst>
          </p:cNvPr>
          <p:cNvSpPr/>
          <p:nvPr/>
        </p:nvSpPr>
        <p:spPr>
          <a:xfrm>
            <a:off x="2308907" y="2832700"/>
            <a:ext cx="3704492" cy="646331"/>
          </a:xfrm>
          <a:prstGeom prst="rect">
            <a:avLst/>
          </a:prstGeom>
        </p:spPr>
        <p:txBody>
          <a:bodyPr wrap="square">
            <a:spAutoFit/>
          </a:bodyPr>
          <a:lstStyle/>
          <a:p>
            <a:pPr marL="0" lvl="1" algn="ctr"/>
            <a:r>
              <a:rPr lang="en-US" sz="2000" b="1" dirty="0">
                <a:solidFill>
                  <a:schemeClr val="accent1"/>
                </a:solidFill>
              </a:rPr>
              <a:t>Multi-source collection</a:t>
            </a:r>
            <a:r>
              <a:rPr lang="en-US" sz="1600" b="1" dirty="0">
                <a:solidFill>
                  <a:schemeClr val="accent1"/>
                </a:solidFill>
              </a:rPr>
              <a:t> </a:t>
            </a:r>
          </a:p>
          <a:p>
            <a:pPr marL="0" lvl="1" algn="ctr"/>
            <a:r>
              <a:rPr lang="en-US" sz="1600" b="1" dirty="0">
                <a:solidFill>
                  <a:schemeClr val="accent2"/>
                </a:solidFill>
              </a:rPr>
              <a:t>small-scale treatment facility </a:t>
            </a:r>
          </a:p>
        </p:txBody>
      </p:sp>
      <p:sp>
        <p:nvSpPr>
          <p:cNvPr id="20" name="Rectangle 19">
            <a:extLst>
              <a:ext uri="{FF2B5EF4-FFF2-40B4-BE49-F238E27FC236}">
                <a16:creationId xmlns:a16="http://schemas.microsoft.com/office/drawing/2014/main" id="{564E04F1-8985-4746-B3D4-CE52DA2E0462}"/>
              </a:ext>
            </a:extLst>
          </p:cNvPr>
          <p:cNvSpPr/>
          <p:nvPr/>
        </p:nvSpPr>
        <p:spPr>
          <a:xfrm>
            <a:off x="2390969" y="1703378"/>
            <a:ext cx="3704492" cy="646331"/>
          </a:xfrm>
          <a:prstGeom prst="rect">
            <a:avLst/>
          </a:prstGeom>
        </p:spPr>
        <p:txBody>
          <a:bodyPr wrap="square">
            <a:spAutoFit/>
          </a:bodyPr>
          <a:lstStyle/>
          <a:p>
            <a:pPr marL="0" lvl="1" algn="ctr"/>
            <a:r>
              <a:rPr lang="en-US" sz="2000" b="1" dirty="0">
                <a:solidFill>
                  <a:schemeClr val="accent1"/>
                </a:solidFill>
              </a:rPr>
              <a:t>Single dwelling or building</a:t>
            </a:r>
          </a:p>
          <a:p>
            <a:pPr marL="0" lvl="1" algn="ctr"/>
            <a:r>
              <a:rPr lang="en-US" sz="1600" b="1" dirty="0">
                <a:solidFill>
                  <a:schemeClr val="accent2"/>
                </a:solidFill>
              </a:rPr>
              <a:t>on-lot collection, treatment and disposal</a:t>
            </a:r>
          </a:p>
        </p:txBody>
      </p:sp>
      <p:sp>
        <p:nvSpPr>
          <p:cNvPr id="21" name="Rectangle 20">
            <a:extLst>
              <a:ext uri="{FF2B5EF4-FFF2-40B4-BE49-F238E27FC236}">
                <a16:creationId xmlns:a16="http://schemas.microsoft.com/office/drawing/2014/main" id="{C780E387-9548-4345-844F-1D8E050CF6E2}"/>
              </a:ext>
            </a:extLst>
          </p:cNvPr>
          <p:cNvSpPr/>
          <p:nvPr/>
        </p:nvSpPr>
        <p:spPr>
          <a:xfrm>
            <a:off x="2293277" y="4122238"/>
            <a:ext cx="3704492" cy="646331"/>
          </a:xfrm>
          <a:prstGeom prst="rect">
            <a:avLst/>
          </a:prstGeom>
        </p:spPr>
        <p:txBody>
          <a:bodyPr wrap="square">
            <a:spAutoFit/>
          </a:bodyPr>
          <a:lstStyle/>
          <a:p>
            <a:pPr marL="0" lvl="1" algn="ctr"/>
            <a:r>
              <a:rPr lang="en-US" sz="2000" b="1" dirty="0">
                <a:solidFill>
                  <a:schemeClr val="accent1"/>
                </a:solidFill>
              </a:rPr>
              <a:t>Multi-source collection</a:t>
            </a:r>
            <a:r>
              <a:rPr lang="en-US" sz="1600" b="1" dirty="0">
                <a:solidFill>
                  <a:schemeClr val="accent1"/>
                </a:solidFill>
              </a:rPr>
              <a:t> </a:t>
            </a:r>
          </a:p>
          <a:p>
            <a:pPr marL="0" lvl="1" algn="ctr"/>
            <a:r>
              <a:rPr lang="en-US" sz="1600" b="1" dirty="0">
                <a:solidFill>
                  <a:schemeClr val="accent2"/>
                </a:solidFill>
              </a:rPr>
              <a:t>large (existing JEA) treatment facility </a:t>
            </a:r>
          </a:p>
        </p:txBody>
      </p:sp>
      <p:pic>
        <p:nvPicPr>
          <p:cNvPr id="22" name="Picture 21">
            <a:extLst>
              <a:ext uri="{FF2B5EF4-FFF2-40B4-BE49-F238E27FC236}">
                <a16:creationId xmlns:a16="http://schemas.microsoft.com/office/drawing/2014/main" id="{D8355908-0D7A-4CF9-96D3-7AFC9240639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51463" y="1553164"/>
            <a:ext cx="1096951" cy="1020694"/>
          </a:xfrm>
          <a:prstGeom prst="roundRect">
            <a:avLst>
              <a:gd name="adj" fmla="val 16667"/>
            </a:avLst>
          </a:prstGeom>
          <a:ln w="19050">
            <a:solidFill>
              <a:schemeClr val="bg1"/>
            </a:solidFill>
          </a:ln>
          <a:effectLst/>
          <a:scene3d>
            <a:camera prst="orthographicFront"/>
            <a:lightRig rig="contrasting" dir="t">
              <a:rot lat="0" lon="0" rev="4200000"/>
            </a:lightRig>
          </a:scene3d>
          <a:sp3d prstMaterial="plastic">
            <a:contourClr>
              <a:srgbClr val="969696"/>
            </a:contourClr>
          </a:sp3d>
        </p:spPr>
      </p:pic>
      <p:pic>
        <p:nvPicPr>
          <p:cNvPr id="23" name="Picture 22">
            <a:extLst>
              <a:ext uri="{FF2B5EF4-FFF2-40B4-BE49-F238E27FC236}">
                <a16:creationId xmlns:a16="http://schemas.microsoft.com/office/drawing/2014/main" id="{A278A76B-D9F7-428F-B879-26F435FFB70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646445" y="3905564"/>
            <a:ext cx="1137654" cy="1047937"/>
          </a:xfrm>
          <a:prstGeom prst="roundRect">
            <a:avLst>
              <a:gd name="adj" fmla="val 16667"/>
            </a:avLst>
          </a:prstGeom>
          <a:ln w="19050">
            <a:solidFill>
              <a:schemeClr val="bg1"/>
            </a:solidFill>
          </a:ln>
          <a:effectLst/>
          <a:scene3d>
            <a:camera prst="orthographicFront"/>
            <a:lightRig rig="contrasting" dir="t">
              <a:rot lat="0" lon="0" rev="4200000"/>
            </a:lightRig>
          </a:scene3d>
          <a:sp3d prstMaterial="plastic">
            <a:contourClr>
              <a:srgbClr val="969696"/>
            </a:contourClr>
          </a:sp3d>
        </p:spPr>
      </p:pic>
      <p:sp>
        <p:nvSpPr>
          <p:cNvPr id="24" name="Oval 23">
            <a:extLst>
              <a:ext uri="{FF2B5EF4-FFF2-40B4-BE49-F238E27FC236}">
                <a16:creationId xmlns:a16="http://schemas.microsoft.com/office/drawing/2014/main" id="{6ABF6E68-B633-42B4-9FA1-DDFBCD1E9174}"/>
              </a:ext>
            </a:extLst>
          </p:cNvPr>
          <p:cNvSpPr/>
          <p:nvPr/>
        </p:nvSpPr>
        <p:spPr>
          <a:xfrm>
            <a:off x="891358" y="3908212"/>
            <a:ext cx="1003992" cy="1003992"/>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25" name="Oval 24">
            <a:extLst>
              <a:ext uri="{FF2B5EF4-FFF2-40B4-BE49-F238E27FC236}">
                <a16:creationId xmlns:a16="http://schemas.microsoft.com/office/drawing/2014/main" id="{8008A194-9F18-428B-9739-25362A40002F}"/>
              </a:ext>
            </a:extLst>
          </p:cNvPr>
          <p:cNvSpPr/>
          <p:nvPr/>
        </p:nvSpPr>
        <p:spPr>
          <a:xfrm>
            <a:off x="889780" y="2690262"/>
            <a:ext cx="1003992" cy="1003992"/>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26" name="Oval 25">
            <a:extLst>
              <a:ext uri="{FF2B5EF4-FFF2-40B4-BE49-F238E27FC236}">
                <a16:creationId xmlns:a16="http://schemas.microsoft.com/office/drawing/2014/main" id="{68DC0448-F954-4176-8DAA-7115EF47A63F}"/>
              </a:ext>
            </a:extLst>
          </p:cNvPr>
          <p:cNvSpPr/>
          <p:nvPr/>
        </p:nvSpPr>
        <p:spPr>
          <a:xfrm>
            <a:off x="895265" y="5107874"/>
            <a:ext cx="1003992" cy="1003992"/>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27" name="TextBox 26">
            <a:extLst>
              <a:ext uri="{FF2B5EF4-FFF2-40B4-BE49-F238E27FC236}">
                <a16:creationId xmlns:a16="http://schemas.microsoft.com/office/drawing/2014/main" id="{AC3E1719-4BB7-4AF2-9BA6-8234470521DC}"/>
              </a:ext>
            </a:extLst>
          </p:cNvPr>
          <p:cNvSpPr txBox="1"/>
          <p:nvPr/>
        </p:nvSpPr>
        <p:spPr>
          <a:xfrm>
            <a:off x="1085946" y="2259394"/>
            <a:ext cx="558654" cy="238363"/>
          </a:xfrm>
          <a:prstGeom prst="roundRect">
            <a:avLst/>
          </a:prstGeom>
          <a:solidFill>
            <a:schemeClr val="accent3">
              <a:lumMod val="40000"/>
              <a:lumOff val="60000"/>
            </a:schemeClr>
          </a:solidFill>
          <a:ln w="12700">
            <a:solidFill>
              <a:schemeClr val="tx1"/>
            </a:solidFill>
          </a:ln>
        </p:spPr>
        <p:txBody>
          <a:bodyPr wrap="square" lIns="0" rIns="0" rtlCol="0">
            <a:spAutoFit/>
          </a:bodyPr>
          <a:lstStyle/>
          <a:p>
            <a:pPr algn="ctr"/>
            <a:r>
              <a:rPr lang="en-US" sz="800" b="1" cap="all" dirty="0">
                <a:solidFill>
                  <a:schemeClr val="accent1"/>
                </a:solidFill>
                <a:latin typeface="+mn-lt"/>
              </a:rPr>
              <a:t>Onsite</a:t>
            </a:r>
          </a:p>
        </p:txBody>
      </p:sp>
      <p:sp>
        <p:nvSpPr>
          <p:cNvPr id="28" name="TextBox 27">
            <a:extLst>
              <a:ext uri="{FF2B5EF4-FFF2-40B4-BE49-F238E27FC236}">
                <a16:creationId xmlns:a16="http://schemas.microsoft.com/office/drawing/2014/main" id="{38A672D1-A673-47A8-8C88-0556A63D5043}"/>
              </a:ext>
            </a:extLst>
          </p:cNvPr>
          <p:cNvSpPr txBox="1"/>
          <p:nvPr/>
        </p:nvSpPr>
        <p:spPr>
          <a:xfrm>
            <a:off x="891912" y="3462029"/>
            <a:ext cx="1014875" cy="238363"/>
          </a:xfrm>
          <a:prstGeom prst="roundRect">
            <a:avLst/>
          </a:prstGeom>
          <a:solidFill>
            <a:schemeClr val="accent3">
              <a:lumMod val="40000"/>
              <a:lumOff val="60000"/>
            </a:schemeClr>
          </a:solidFill>
          <a:ln w="12700">
            <a:solidFill>
              <a:schemeClr val="tx1"/>
            </a:solidFill>
          </a:ln>
        </p:spPr>
        <p:txBody>
          <a:bodyPr wrap="square" lIns="0" rIns="0" rtlCol="0">
            <a:spAutoFit/>
          </a:bodyPr>
          <a:lstStyle/>
          <a:p>
            <a:pPr algn="ctr"/>
            <a:r>
              <a:rPr lang="en-US" sz="800" b="1" cap="all" dirty="0">
                <a:solidFill>
                  <a:schemeClr val="accent1"/>
                </a:solidFill>
                <a:latin typeface="+mn-lt"/>
              </a:rPr>
              <a:t>Decentralized</a:t>
            </a:r>
          </a:p>
        </p:txBody>
      </p:sp>
      <p:sp>
        <p:nvSpPr>
          <p:cNvPr id="29" name="TextBox 28">
            <a:extLst>
              <a:ext uri="{FF2B5EF4-FFF2-40B4-BE49-F238E27FC236}">
                <a16:creationId xmlns:a16="http://schemas.microsoft.com/office/drawing/2014/main" id="{FEB381B9-170A-419B-96AD-EBCF3852BB76}"/>
              </a:ext>
            </a:extLst>
          </p:cNvPr>
          <p:cNvSpPr txBox="1"/>
          <p:nvPr/>
        </p:nvSpPr>
        <p:spPr>
          <a:xfrm>
            <a:off x="996414" y="4680792"/>
            <a:ext cx="788861" cy="238363"/>
          </a:xfrm>
          <a:prstGeom prst="roundRect">
            <a:avLst/>
          </a:prstGeom>
          <a:solidFill>
            <a:schemeClr val="accent3">
              <a:lumMod val="40000"/>
              <a:lumOff val="60000"/>
            </a:schemeClr>
          </a:solidFill>
          <a:ln w="12700">
            <a:solidFill>
              <a:schemeClr val="tx1"/>
            </a:solidFill>
          </a:ln>
        </p:spPr>
        <p:txBody>
          <a:bodyPr wrap="square" lIns="0" rIns="0" rtlCol="0">
            <a:spAutoFit/>
          </a:bodyPr>
          <a:lstStyle/>
          <a:p>
            <a:pPr algn="ctr"/>
            <a:r>
              <a:rPr lang="en-US" sz="800" b="1" cap="all" dirty="0">
                <a:solidFill>
                  <a:schemeClr val="accent1"/>
                </a:solidFill>
                <a:latin typeface="+mn-lt"/>
              </a:rPr>
              <a:t>Centralized</a:t>
            </a:r>
          </a:p>
        </p:txBody>
      </p:sp>
      <p:sp>
        <p:nvSpPr>
          <p:cNvPr id="30" name="TextBox 29">
            <a:extLst>
              <a:ext uri="{FF2B5EF4-FFF2-40B4-BE49-F238E27FC236}">
                <a16:creationId xmlns:a16="http://schemas.microsoft.com/office/drawing/2014/main" id="{FA2DAE20-3C10-4489-9388-B559C296E43C}"/>
              </a:ext>
            </a:extLst>
          </p:cNvPr>
          <p:cNvSpPr txBox="1"/>
          <p:nvPr/>
        </p:nvSpPr>
        <p:spPr>
          <a:xfrm>
            <a:off x="988369" y="5805647"/>
            <a:ext cx="828431" cy="374571"/>
          </a:xfrm>
          <a:prstGeom prst="roundRect">
            <a:avLst/>
          </a:prstGeom>
          <a:solidFill>
            <a:schemeClr val="accent3">
              <a:lumMod val="40000"/>
              <a:lumOff val="60000"/>
            </a:schemeClr>
          </a:solidFill>
          <a:ln w="12700">
            <a:solidFill>
              <a:schemeClr val="tx1"/>
            </a:solidFill>
          </a:ln>
        </p:spPr>
        <p:txBody>
          <a:bodyPr wrap="square" lIns="0" rIns="0" rtlCol="0">
            <a:spAutoFit/>
          </a:bodyPr>
          <a:lstStyle>
            <a:defPPr>
              <a:defRPr lang="en-US"/>
            </a:defPPr>
            <a:lvl1pPr algn="ctr">
              <a:defRPr sz="700" b="1" cap="all">
                <a:latin typeface="+mn-lt"/>
              </a:defRPr>
            </a:lvl1pPr>
          </a:lstStyle>
          <a:p>
            <a:r>
              <a:rPr lang="en-US" sz="800" dirty="0">
                <a:solidFill>
                  <a:schemeClr val="accent1"/>
                </a:solidFill>
              </a:rPr>
              <a:t>Integrated Management</a:t>
            </a:r>
          </a:p>
        </p:txBody>
      </p:sp>
      <p:sp>
        <p:nvSpPr>
          <p:cNvPr id="31" name="Rectangle 30">
            <a:extLst>
              <a:ext uri="{FF2B5EF4-FFF2-40B4-BE49-F238E27FC236}">
                <a16:creationId xmlns:a16="http://schemas.microsoft.com/office/drawing/2014/main" id="{A67D74CF-42FE-4F6D-B728-C55607D11CAD}"/>
              </a:ext>
            </a:extLst>
          </p:cNvPr>
          <p:cNvSpPr/>
          <p:nvPr/>
        </p:nvSpPr>
        <p:spPr>
          <a:xfrm>
            <a:off x="2289369" y="5329715"/>
            <a:ext cx="3704492" cy="646331"/>
          </a:xfrm>
          <a:prstGeom prst="rect">
            <a:avLst/>
          </a:prstGeom>
        </p:spPr>
        <p:txBody>
          <a:bodyPr wrap="square">
            <a:spAutoFit/>
          </a:bodyPr>
          <a:lstStyle/>
          <a:p>
            <a:pPr marL="0" lvl="1" algn="ctr"/>
            <a:r>
              <a:rPr lang="en-US" sz="2000" b="1" dirty="0">
                <a:solidFill>
                  <a:schemeClr val="accent1"/>
                </a:solidFill>
              </a:rPr>
              <a:t>Hybrid</a:t>
            </a:r>
          </a:p>
          <a:p>
            <a:pPr marL="0" lvl="1" algn="ctr"/>
            <a:r>
              <a:rPr lang="en-US" sz="1600" b="1" dirty="0">
                <a:solidFill>
                  <a:schemeClr val="accent2"/>
                </a:solidFill>
              </a:rPr>
              <a:t>combination of above</a:t>
            </a:r>
          </a:p>
        </p:txBody>
      </p:sp>
      <p:pic>
        <p:nvPicPr>
          <p:cNvPr id="32" name="Picture 31" descr="A large body of water with a city in the background&#10;&#10;Description automatically generated">
            <a:extLst>
              <a:ext uri="{FF2B5EF4-FFF2-40B4-BE49-F238E27FC236}">
                <a16:creationId xmlns:a16="http://schemas.microsoft.com/office/drawing/2014/main" id="{DB603F23-FC67-4B56-9F3E-A9002157C02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13804" y="5093442"/>
            <a:ext cx="1175657" cy="1057727"/>
          </a:xfrm>
          <a:prstGeom prst="roundRect">
            <a:avLst>
              <a:gd name="adj" fmla="val 16667"/>
            </a:avLst>
          </a:prstGeom>
          <a:ln w="19050">
            <a:solidFill>
              <a:schemeClr val="bg1"/>
            </a:solidFill>
          </a:ln>
          <a:effectLst/>
          <a:scene3d>
            <a:camera prst="orthographicFront"/>
            <a:lightRig rig="contrasting" dir="t">
              <a:rot lat="0" lon="0" rev="4200000"/>
            </a:lightRig>
          </a:scene3d>
          <a:sp3d prstMaterial="plastic">
            <a:contourClr>
              <a:srgbClr val="969696"/>
            </a:contourClr>
          </a:sp3d>
        </p:spPr>
      </p:pic>
      <p:pic>
        <p:nvPicPr>
          <p:cNvPr id="33" name="Picture 32">
            <a:extLst>
              <a:ext uri="{FF2B5EF4-FFF2-40B4-BE49-F238E27FC236}">
                <a16:creationId xmlns:a16="http://schemas.microsoft.com/office/drawing/2014/main" id="{BCB5090D-1AB0-4E27-B485-08375A636E36}"/>
              </a:ext>
            </a:extLst>
          </p:cNvPr>
          <p:cNvPicPr>
            <a:picLocks noChangeAspect="1"/>
          </p:cNvPicPr>
          <p:nvPr/>
        </p:nvPicPr>
        <p:blipFill>
          <a:blip r:embed="rId9"/>
          <a:stretch>
            <a:fillRect/>
          </a:stretch>
        </p:blipFill>
        <p:spPr>
          <a:xfrm>
            <a:off x="1041499" y="2729760"/>
            <a:ext cx="743776" cy="743776"/>
          </a:xfrm>
          <a:prstGeom prst="rect">
            <a:avLst/>
          </a:prstGeom>
        </p:spPr>
      </p:pic>
      <p:pic>
        <p:nvPicPr>
          <p:cNvPr id="34" name="Picture 33">
            <a:extLst>
              <a:ext uri="{FF2B5EF4-FFF2-40B4-BE49-F238E27FC236}">
                <a16:creationId xmlns:a16="http://schemas.microsoft.com/office/drawing/2014/main" id="{5A15A069-2319-4521-9D03-EC9662A9327A}"/>
              </a:ext>
            </a:extLst>
          </p:cNvPr>
          <p:cNvPicPr>
            <a:picLocks noChangeAspect="1"/>
          </p:cNvPicPr>
          <p:nvPr/>
        </p:nvPicPr>
        <p:blipFill>
          <a:blip r:embed="rId10"/>
          <a:stretch>
            <a:fillRect/>
          </a:stretch>
        </p:blipFill>
        <p:spPr>
          <a:xfrm>
            <a:off x="1008747" y="3969333"/>
            <a:ext cx="743776" cy="737680"/>
          </a:xfrm>
          <a:prstGeom prst="rect">
            <a:avLst/>
          </a:prstGeom>
        </p:spPr>
      </p:pic>
      <p:pic>
        <p:nvPicPr>
          <p:cNvPr id="35" name="Graphic 33" descr="City">
            <a:extLst>
              <a:ext uri="{FF2B5EF4-FFF2-40B4-BE49-F238E27FC236}">
                <a16:creationId xmlns:a16="http://schemas.microsoft.com/office/drawing/2014/main" id="{0F22A84B-F673-4B1C-AC8F-2DAF5457748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18172" y="5404786"/>
            <a:ext cx="390430" cy="390430"/>
          </a:xfrm>
          <a:prstGeom prst="rect">
            <a:avLst/>
          </a:prstGeom>
        </p:spPr>
      </p:pic>
      <p:pic>
        <p:nvPicPr>
          <p:cNvPr id="36" name="Picture 35">
            <a:extLst>
              <a:ext uri="{FF2B5EF4-FFF2-40B4-BE49-F238E27FC236}">
                <a16:creationId xmlns:a16="http://schemas.microsoft.com/office/drawing/2014/main" id="{1A99FCF6-B2F6-4E66-A6AA-CC17CF47717C}"/>
              </a:ext>
            </a:extLst>
          </p:cNvPr>
          <p:cNvPicPr>
            <a:picLocks noChangeAspect="1"/>
          </p:cNvPicPr>
          <p:nvPr/>
        </p:nvPicPr>
        <p:blipFill>
          <a:blip r:embed="rId9"/>
          <a:stretch>
            <a:fillRect/>
          </a:stretch>
        </p:blipFill>
        <p:spPr>
          <a:xfrm>
            <a:off x="1025373" y="4928170"/>
            <a:ext cx="743776" cy="743776"/>
          </a:xfrm>
          <a:prstGeom prst="rect">
            <a:avLst/>
          </a:prstGeom>
        </p:spPr>
      </p:pic>
    </p:spTree>
    <p:extLst>
      <p:ext uri="{BB962C8B-B14F-4D97-AF65-F5344CB8AC3E}">
        <p14:creationId xmlns:p14="http://schemas.microsoft.com/office/powerpoint/2010/main" val="3073655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14</a:t>
            </a:fld>
            <a:endParaRPr lang="en-US" dirty="0"/>
          </a:p>
        </p:txBody>
      </p:sp>
      <p:pic>
        <p:nvPicPr>
          <p:cNvPr id="8" name="Picture 7" descr="A close up of a box&#10;&#10;Description automatically generated">
            <a:extLst>
              <a:ext uri="{FF2B5EF4-FFF2-40B4-BE49-F238E27FC236}">
                <a16:creationId xmlns:a16="http://schemas.microsoft.com/office/drawing/2014/main" id="{56A835AB-B1E5-4381-83B9-E4C3DC1D51C3}"/>
              </a:ext>
            </a:extLst>
          </p:cNvPr>
          <p:cNvPicPr>
            <a:picLocks noChangeAspect="1"/>
          </p:cNvPicPr>
          <p:nvPr/>
        </p:nvPicPr>
        <p:blipFill>
          <a:blip r:embed="rId5"/>
          <a:stretch>
            <a:fillRect/>
          </a:stretch>
        </p:blipFill>
        <p:spPr>
          <a:xfrm>
            <a:off x="1560626" y="2187984"/>
            <a:ext cx="2582749" cy="1954786"/>
          </a:xfrm>
          <a:prstGeom prst="rect">
            <a:avLst/>
          </a:prstGeom>
        </p:spPr>
      </p:pic>
      <p:pic>
        <p:nvPicPr>
          <p:cNvPr id="9" name="Picture 8" descr="A close up of a box&#10;&#10;Description automatically generated">
            <a:extLst>
              <a:ext uri="{FF2B5EF4-FFF2-40B4-BE49-F238E27FC236}">
                <a16:creationId xmlns:a16="http://schemas.microsoft.com/office/drawing/2014/main" id="{7083E01E-20FC-44DF-801D-575416748EBA}"/>
              </a:ext>
            </a:extLst>
          </p:cNvPr>
          <p:cNvPicPr>
            <a:picLocks noChangeAspect="1"/>
          </p:cNvPicPr>
          <p:nvPr/>
        </p:nvPicPr>
        <p:blipFill>
          <a:blip r:embed="rId6"/>
          <a:stretch>
            <a:fillRect/>
          </a:stretch>
        </p:blipFill>
        <p:spPr>
          <a:xfrm>
            <a:off x="5483206" y="2362840"/>
            <a:ext cx="2309718" cy="1720786"/>
          </a:xfrm>
          <a:prstGeom prst="rect">
            <a:avLst/>
          </a:prstGeom>
        </p:spPr>
      </p:pic>
      <p:sp>
        <p:nvSpPr>
          <p:cNvPr id="16" name="Title 1">
            <a:extLst>
              <a:ext uri="{FF2B5EF4-FFF2-40B4-BE49-F238E27FC236}">
                <a16:creationId xmlns:a16="http://schemas.microsoft.com/office/drawing/2014/main" id="{E9C72933-0A21-4849-B356-F57596A4A049}"/>
              </a:ext>
            </a:extLst>
          </p:cNvPr>
          <p:cNvSpPr>
            <a:spLocks noGrp="1"/>
          </p:cNvSpPr>
          <p:nvPr>
            <p:ph type="title"/>
          </p:nvPr>
        </p:nvSpPr>
        <p:spPr>
          <a:xfrm>
            <a:off x="696074" y="541964"/>
            <a:ext cx="7754189" cy="533400"/>
          </a:xfrm>
        </p:spPr>
        <p:txBody>
          <a:bodyPr>
            <a:normAutofit fontScale="90000"/>
          </a:bodyPr>
          <a:lstStyle/>
          <a:p>
            <a:r>
              <a:rPr lang="en-US" sz="2400" dirty="0">
                <a:solidFill>
                  <a:srgbClr val="002060"/>
                </a:solidFill>
                <a:latin typeface="+mn-lt"/>
              </a:rPr>
              <a:t>Possible solutions include alternative sewer collection and transmission systems</a:t>
            </a:r>
          </a:p>
        </p:txBody>
      </p:sp>
      <p:cxnSp>
        <p:nvCxnSpPr>
          <p:cNvPr id="17" name="Straight Arrow Connector 16">
            <a:extLst>
              <a:ext uri="{FF2B5EF4-FFF2-40B4-BE49-F238E27FC236}">
                <a16:creationId xmlns:a16="http://schemas.microsoft.com/office/drawing/2014/main" id="{10BAE963-55FD-4DA7-8726-B1EDE454DE0C}"/>
              </a:ext>
            </a:extLst>
          </p:cNvPr>
          <p:cNvCxnSpPr/>
          <p:nvPr/>
        </p:nvCxnSpPr>
        <p:spPr>
          <a:xfrm flipH="1" flipV="1">
            <a:off x="4038600" y="3214370"/>
            <a:ext cx="209550" cy="257175"/>
          </a:xfrm>
          <a:prstGeom prst="straightConnector1">
            <a:avLst/>
          </a:prstGeom>
          <a:ln w="127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BBA563A-BBEB-4220-A2D9-4BB24E9F8983}"/>
              </a:ext>
            </a:extLst>
          </p:cNvPr>
          <p:cNvCxnSpPr/>
          <p:nvPr/>
        </p:nvCxnSpPr>
        <p:spPr>
          <a:xfrm flipH="1" flipV="1">
            <a:off x="7688149" y="3152457"/>
            <a:ext cx="209550" cy="257175"/>
          </a:xfrm>
          <a:prstGeom prst="straightConnector1">
            <a:avLst/>
          </a:prstGeom>
          <a:ln w="127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descr="Shallow Trench Ocean Reef">
            <a:extLst>
              <a:ext uri="{FF2B5EF4-FFF2-40B4-BE49-F238E27FC236}">
                <a16:creationId xmlns:a16="http://schemas.microsoft.com/office/drawing/2014/main" id="{D85DD449-F2C3-4864-83D7-97C765171164}"/>
              </a:ext>
            </a:extLst>
          </p:cNvPr>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013841" y="4083624"/>
            <a:ext cx="1674308" cy="2232411"/>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0C5D10-E3FD-4544-8718-E72E00D4A983}"/>
              </a:ext>
            </a:extLst>
          </p:cNvPr>
          <p:cNvSpPr txBox="1"/>
          <p:nvPr/>
        </p:nvSpPr>
        <p:spPr>
          <a:xfrm>
            <a:off x="5140169" y="1389530"/>
            <a:ext cx="2995792" cy="830997"/>
          </a:xfrm>
          <a:prstGeom prst="rect">
            <a:avLst/>
          </a:prstGeom>
          <a:noFill/>
        </p:spPr>
        <p:txBody>
          <a:bodyPr wrap="square" rtlCol="0">
            <a:spAutoFit/>
          </a:bodyPr>
          <a:lstStyle/>
          <a:p>
            <a:r>
              <a:rPr lang="en-US" sz="1600" dirty="0">
                <a:solidFill>
                  <a:srgbClr val="002060"/>
                </a:solidFill>
                <a:latin typeface="+mn-lt"/>
              </a:rPr>
              <a:t>Low pressure, vacuum sewers</a:t>
            </a:r>
          </a:p>
          <a:p>
            <a:pPr marL="457200" indent="-457200">
              <a:buFont typeface="Arial" panose="020B0604020202020204" pitchFamily="34" charset="0"/>
              <a:buChar char="•"/>
            </a:pPr>
            <a:r>
              <a:rPr lang="en-US" sz="1600" dirty="0">
                <a:solidFill>
                  <a:srgbClr val="002060"/>
                </a:solidFill>
                <a:latin typeface="+mn-lt"/>
              </a:rPr>
              <a:t>Smaller diameter</a:t>
            </a:r>
          </a:p>
          <a:p>
            <a:pPr marL="457200" indent="-457200">
              <a:buFont typeface="Arial" panose="020B0604020202020204" pitchFamily="34" charset="0"/>
              <a:buChar char="•"/>
            </a:pPr>
            <a:r>
              <a:rPr lang="en-US" sz="1600" dirty="0">
                <a:solidFill>
                  <a:srgbClr val="002060"/>
                </a:solidFill>
                <a:latin typeface="+mn-lt"/>
              </a:rPr>
              <a:t>Shallower installation</a:t>
            </a:r>
          </a:p>
        </p:txBody>
      </p:sp>
      <p:sp>
        <p:nvSpPr>
          <p:cNvPr id="21" name="TextBox 20">
            <a:extLst>
              <a:ext uri="{FF2B5EF4-FFF2-40B4-BE49-F238E27FC236}">
                <a16:creationId xmlns:a16="http://schemas.microsoft.com/office/drawing/2014/main" id="{97484387-544E-4EA3-9B52-75EB78732C5C}"/>
              </a:ext>
            </a:extLst>
          </p:cNvPr>
          <p:cNvSpPr txBox="1"/>
          <p:nvPr/>
        </p:nvSpPr>
        <p:spPr>
          <a:xfrm>
            <a:off x="1382251" y="1411565"/>
            <a:ext cx="2939497" cy="830997"/>
          </a:xfrm>
          <a:prstGeom prst="rect">
            <a:avLst/>
          </a:prstGeom>
          <a:noFill/>
        </p:spPr>
        <p:txBody>
          <a:bodyPr wrap="square" rtlCol="0">
            <a:spAutoFit/>
          </a:bodyPr>
          <a:lstStyle/>
          <a:p>
            <a:r>
              <a:rPr lang="en-US" sz="1600" dirty="0">
                <a:solidFill>
                  <a:srgbClr val="002060"/>
                </a:solidFill>
                <a:latin typeface="+mn-lt"/>
              </a:rPr>
              <a:t>Conventional gravity sewers</a:t>
            </a:r>
          </a:p>
          <a:p>
            <a:pPr marL="457200" indent="-457200">
              <a:buFont typeface="Arial" panose="020B0604020202020204" pitchFamily="34" charset="0"/>
              <a:buChar char="•"/>
            </a:pPr>
            <a:r>
              <a:rPr lang="en-US" sz="1600" dirty="0">
                <a:solidFill>
                  <a:srgbClr val="002060"/>
                </a:solidFill>
                <a:latin typeface="+mn-lt"/>
              </a:rPr>
              <a:t>Larger diameter</a:t>
            </a:r>
          </a:p>
          <a:p>
            <a:pPr marL="457200" indent="-457200">
              <a:buFont typeface="Arial" panose="020B0604020202020204" pitchFamily="34" charset="0"/>
              <a:buChar char="•"/>
            </a:pPr>
            <a:r>
              <a:rPr lang="en-US" sz="1600" dirty="0">
                <a:solidFill>
                  <a:srgbClr val="002060"/>
                </a:solidFill>
                <a:latin typeface="+mn-lt"/>
              </a:rPr>
              <a:t>Deeper installation</a:t>
            </a:r>
          </a:p>
        </p:txBody>
      </p:sp>
      <p:pic>
        <p:nvPicPr>
          <p:cNvPr id="22" name="Picture 21" descr="A pile of dirt&#10;&#10;Description automatically generated">
            <a:extLst>
              <a:ext uri="{FF2B5EF4-FFF2-40B4-BE49-F238E27FC236}">
                <a16:creationId xmlns:a16="http://schemas.microsoft.com/office/drawing/2014/main" id="{D7B0C883-BE08-4C23-800F-80F78D1BAC02}"/>
              </a:ext>
            </a:extLst>
          </p:cNvPr>
          <p:cNvPicPr>
            <a:picLocks noChangeAspect="1"/>
          </p:cNvPicPr>
          <p:nvPr/>
        </p:nvPicPr>
        <p:blipFill>
          <a:blip r:embed="rId8"/>
          <a:stretch>
            <a:fillRect/>
          </a:stretch>
        </p:blipFill>
        <p:spPr>
          <a:xfrm>
            <a:off x="1455851" y="4083623"/>
            <a:ext cx="2976548" cy="2232411"/>
          </a:xfrm>
          <a:prstGeom prst="rect">
            <a:avLst/>
          </a:prstGeom>
          <a:ln w="28575">
            <a:solidFill>
              <a:schemeClr val="tx1"/>
            </a:solidFill>
          </a:ln>
        </p:spPr>
      </p:pic>
    </p:spTree>
    <p:extLst>
      <p:ext uri="{BB962C8B-B14F-4D97-AF65-F5344CB8AC3E}">
        <p14:creationId xmlns:p14="http://schemas.microsoft.com/office/powerpoint/2010/main" val="666984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15</a:t>
            </a:fld>
            <a:endParaRPr lang="en-US" dirty="0"/>
          </a:p>
        </p:txBody>
      </p:sp>
      <p:sp>
        <p:nvSpPr>
          <p:cNvPr id="8" name="Title 1">
            <a:extLst>
              <a:ext uri="{FF2B5EF4-FFF2-40B4-BE49-F238E27FC236}">
                <a16:creationId xmlns:a16="http://schemas.microsoft.com/office/drawing/2014/main" id="{05168C29-84AF-4F4B-97D5-B329581ADD57}"/>
              </a:ext>
            </a:extLst>
          </p:cNvPr>
          <p:cNvSpPr>
            <a:spLocks noGrp="1"/>
          </p:cNvSpPr>
          <p:nvPr>
            <p:ph type="title"/>
          </p:nvPr>
        </p:nvSpPr>
        <p:spPr>
          <a:xfrm>
            <a:off x="462878" y="534743"/>
            <a:ext cx="7754189" cy="533400"/>
          </a:xfrm>
        </p:spPr>
        <p:txBody>
          <a:bodyPr>
            <a:normAutofit fontScale="90000"/>
          </a:bodyPr>
          <a:lstStyle/>
          <a:p>
            <a:r>
              <a:rPr lang="en-US" sz="2400" dirty="0">
                <a:solidFill>
                  <a:srgbClr val="002060"/>
                </a:solidFill>
                <a:latin typeface="+mn-lt"/>
              </a:rPr>
              <a:t>Possible solutions are being screened using decision making criteria</a:t>
            </a:r>
          </a:p>
        </p:txBody>
      </p:sp>
      <p:pic>
        <p:nvPicPr>
          <p:cNvPr id="9" name="Picture 8">
            <a:extLst>
              <a:ext uri="{FF2B5EF4-FFF2-40B4-BE49-F238E27FC236}">
                <a16:creationId xmlns:a16="http://schemas.microsoft.com/office/drawing/2014/main" id="{28A4B369-D1A1-4445-9C9D-148BBE80BF9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3733" y="1515219"/>
            <a:ext cx="7109910" cy="4726967"/>
          </a:xfrm>
          <a:prstGeom prst="rect">
            <a:avLst/>
          </a:prstGeom>
        </p:spPr>
      </p:pic>
      <p:sp>
        <p:nvSpPr>
          <p:cNvPr id="16" name="TextBox 15">
            <a:extLst>
              <a:ext uri="{FF2B5EF4-FFF2-40B4-BE49-F238E27FC236}">
                <a16:creationId xmlns:a16="http://schemas.microsoft.com/office/drawing/2014/main" id="{D37A6802-436E-4F25-BAFA-89877C0EFA99}"/>
              </a:ext>
            </a:extLst>
          </p:cNvPr>
          <p:cNvSpPr txBox="1"/>
          <p:nvPr/>
        </p:nvSpPr>
        <p:spPr>
          <a:xfrm>
            <a:off x="1334814" y="3857681"/>
            <a:ext cx="2701158" cy="338554"/>
          </a:xfrm>
          <a:prstGeom prst="rect">
            <a:avLst/>
          </a:prstGeom>
          <a:noFill/>
        </p:spPr>
        <p:txBody>
          <a:bodyPr wrap="square" rtlCol="0">
            <a:spAutoFit/>
          </a:bodyPr>
          <a:lstStyle/>
          <a:p>
            <a:r>
              <a:rPr lang="en-US" sz="1600" b="1" dirty="0">
                <a:latin typeface="+mn-lt"/>
              </a:rPr>
              <a:t>Project Area Characterization</a:t>
            </a:r>
          </a:p>
        </p:txBody>
      </p:sp>
      <p:cxnSp>
        <p:nvCxnSpPr>
          <p:cNvPr id="17" name="Straight Arrow Connector 16">
            <a:extLst>
              <a:ext uri="{FF2B5EF4-FFF2-40B4-BE49-F238E27FC236}">
                <a16:creationId xmlns:a16="http://schemas.microsoft.com/office/drawing/2014/main" id="{1837993E-CC78-414A-AB98-D68E460999FD}"/>
              </a:ext>
            </a:extLst>
          </p:cNvPr>
          <p:cNvCxnSpPr/>
          <p:nvPr/>
        </p:nvCxnSpPr>
        <p:spPr>
          <a:xfrm flipV="1">
            <a:off x="3938954" y="4056993"/>
            <a:ext cx="496412" cy="11816"/>
          </a:xfrm>
          <a:prstGeom prst="straightConnector1">
            <a:avLst/>
          </a:prstGeom>
          <a:ln w="190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259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16</a:t>
            </a:fld>
            <a:endParaRPr lang="en-US" dirty="0"/>
          </a:p>
        </p:txBody>
      </p:sp>
      <p:sp>
        <p:nvSpPr>
          <p:cNvPr id="8" name="Title 1">
            <a:extLst>
              <a:ext uri="{FF2B5EF4-FFF2-40B4-BE49-F238E27FC236}">
                <a16:creationId xmlns:a16="http://schemas.microsoft.com/office/drawing/2014/main" id="{C926C2D8-92E7-4ABB-A7AE-4544C0300507}"/>
              </a:ext>
            </a:extLst>
          </p:cNvPr>
          <p:cNvSpPr>
            <a:spLocks noGrp="1"/>
          </p:cNvSpPr>
          <p:nvPr>
            <p:ph type="title"/>
          </p:nvPr>
        </p:nvSpPr>
        <p:spPr>
          <a:xfrm>
            <a:off x="290516" y="547387"/>
            <a:ext cx="7754189" cy="533400"/>
          </a:xfrm>
        </p:spPr>
        <p:txBody>
          <a:bodyPr>
            <a:normAutofit fontScale="90000"/>
          </a:bodyPr>
          <a:lstStyle/>
          <a:p>
            <a:r>
              <a:rPr lang="en-US" sz="2400" dirty="0">
                <a:solidFill>
                  <a:srgbClr val="002060"/>
                </a:solidFill>
                <a:latin typeface="+mn-lt"/>
              </a:rPr>
              <a:t>Characterization of the STPO project areas will be used in screening possible solutions </a:t>
            </a:r>
          </a:p>
        </p:txBody>
      </p:sp>
      <p:grpSp>
        <p:nvGrpSpPr>
          <p:cNvPr id="9" name="Group 8">
            <a:extLst>
              <a:ext uri="{FF2B5EF4-FFF2-40B4-BE49-F238E27FC236}">
                <a16:creationId xmlns:a16="http://schemas.microsoft.com/office/drawing/2014/main" id="{1ADF6505-F710-49AF-B6BD-8343DB4711B2}"/>
              </a:ext>
            </a:extLst>
          </p:cNvPr>
          <p:cNvGrpSpPr/>
          <p:nvPr/>
        </p:nvGrpSpPr>
        <p:grpSpPr>
          <a:xfrm>
            <a:off x="134470" y="1309842"/>
            <a:ext cx="8893889" cy="4983542"/>
            <a:chOff x="134470" y="1309842"/>
            <a:chExt cx="8893889" cy="4983542"/>
          </a:xfrm>
        </p:grpSpPr>
        <p:pic>
          <p:nvPicPr>
            <p:cNvPr id="16" name="Picture 15" descr="A close up of a map&#10;&#10;Description automatically generated">
              <a:extLst>
                <a:ext uri="{FF2B5EF4-FFF2-40B4-BE49-F238E27FC236}">
                  <a16:creationId xmlns:a16="http://schemas.microsoft.com/office/drawing/2014/main" id="{505A7C59-D8BC-4319-98FF-61D5A6F4653E}"/>
                </a:ext>
              </a:extLst>
            </p:cNvPr>
            <p:cNvPicPr>
              <a:picLocks noChangeAspect="1"/>
            </p:cNvPicPr>
            <p:nvPr/>
          </p:nvPicPr>
          <p:blipFill>
            <a:blip r:embed="rId4"/>
            <a:stretch>
              <a:fillRect/>
            </a:stretch>
          </p:blipFill>
          <p:spPr>
            <a:xfrm>
              <a:off x="134470" y="1483686"/>
              <a:ext cx="6224315" cy="4809698"/>
            </a:xfrm>
            <a:prstGeom prst="rect">
              <a:avLst/>
            </a:prstGeom>
          </p:spPr>
        </p:pic>
        <p:sp>
          <p:nvSpPr>
            <p:cNvPr id="17" name="Rectangle 16">
              <a:extLst>
                <a:ext uri="{FF2B5EF4-FFF2-40B4-BE49-F238E27FC236}">
                  <a16:creationId xmlns:a16="http://schemas.microsoft.com/office/drawing/2014/main" id="{5399CB94-ADB5-49D4-AF27-78B9E258AFC7}"/>
                </a:ext>
              </a:extLst>
            </p:cNvPr>
            <p:cNvSpPr/>
            <p:nvPr/>
          </p:nvSpPr>
          <p:spPr>
            <a:xfrm>
              <a:off x="6358785" y="2060028"/>
              <a:ext cx="2669574" cy="2627586"/>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Characterization:</a:t>
              </a:r>
            </a:p>
            <a:p>
              <a:pPr marL="342900" indent="-342900">
                <a:buFont typeface="Arial" panose="020B0604020202020204" pitchFamily="34" charset="0"/>
                <a:buChar char="•"/>
              </a:pPr>
              <a:r>
                <a:rPr lang="en-US" sz="2000" dirty="0"/>
                <a:t>Existing customers</a:t>
              </a:r>
            </a:p>
            <a:p>
              <a:pPr marL="342900" indent="-342900">
                <a:buFont typeface="Arial" panose="020B0604020202020204" pitchFamily="34" charset="0"/>
                <a:buChar char="•"/>
              </a:pPr>
              <a:r>
                <a:rPr lang="en-US" sz="2000" dirty="0"/>
                <a:t>Land Use</a:t>
              </a:r>
            </a:p>
            <a:p>
              <a:pPr marL="342900" indent="-342900">
                <a:buFont typeface="Arial" panose="020B0604020202020204" pitchFamily="34" charset="0"/>
                <a:buChar char="•"/>
              </a:pPr>
              <a:r>
                <a:rPr lang="en-US" sz="2000" dirty="0"/>
                <a:t>Existing Utilities</a:t>
              </a:r>
            </a:p>
            <a:p>
              <a:pPr marL="342900" indent="-342900">
                <a:buFont typeface="Arial" panose="020B0604020202020204" pitchFamily="34" charset="0"/>
                <a:buChar char="•"/>
              </a:pPr>
              <a:r>
                <a:rPr lang="en-US" sz="2000" dirty="0"/>
                <a:t>Topography</a:t>
              </a:r>
            </a:p>
            <a:p>
              <a:pPr marL="342900" indent="-342900">
                <a:buFont typeface="Arial" panose="020B0604020202020204" pitchFamily="34" charset="0"/>
                <a:buChar char="•"/>
              </a:pPr>
              <a:r>
                <a:rPr lang="en-US" sz="2000" dirty="0"/>
                <a:t>Environmental factors (including sea level rise)</a:t>
              </a:r>
            </a:p>
          </p:txBody>
        </p:sp>
        <p:cxnSp>
          <p:nvCxnSpPr>
            <p:cNvPr id="18" name="Straight Arrow Connector 17">
              <a:extLst>
                <a:ext uri="{FF2B5EF4-FFF2-40B4-BE49-F238E27FC236}">
                  <a16:creationId xmlns:a16="http://schemas.microsoft.com/office/drawing/2014/main" id="{E5302982-374E-4D28-93F9-BD0E38991EA0}"/>
                </a:ext>
              </a:extLst>
            </p:cNvPr>
            <p:cNvCxnSpPr>
              <a:cxnSpLocks/>
              <a:stCxn id="19" idx="1"/>
            </p:cNvCxnSpPr>
            <p:nvPr/>
          </p:nvCxnSpPr>
          <p:spPr>
            <a:xfrm flipH="1" flipV="1">
              <a:off x="3601156" y="4503751"/>
              <a:ext cx="529141" cy="2969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9CD9C5B-C36C-4010-8C7F-08D284BB0EEC}"/>
                </a:ext>
              </a:extLst>
            </p:cNvPr>
            <p:cNvSpPr/>
            <p:nvPr/>
          </p:nvSpPr>
          <p:spPr>
            <a:xfrm>
              <a:off x="4130297" y="4503751"/>
              <a:ext cx="1944593" cy="5939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Septic System</a:t>
              </a:r>
            </a:p>
          </p:txBody>
        </p:sp>
        <p:sp>
          <p:nvSpPr>
            <p:cNvPr id="20" name="Rectangle 19">
              <a:extLst>
                <a:ext uri="{FF2B5EF4-FFF2-40B4-BE49-F238E27FC236}">
                  <a16:creationId xmlns:a16="http://schemas.microsoft.com/office/drawing/2014/main" id="{0E4E0BB0-250F-475E-9765-FDFDC75AD582}"/>
                </a:ext>
              </a:extLst>
            </p:cNvPr>
            <p:cNvSpPr/>
            <p:nvPr/>
          </p:nvSpPr>
          <p:spPr>
            <a:xfrm>
              <a:off x="4130386" y="5249905"/>
              <a:ext cx="1944593" cy="5939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 Customer</a:t>
              </a:r>
            </a:p>
          </p:txBody>
        </p:sp>
        <p:cxnSp>
          <p:nvCxnSpPr>
            <p:cNvPr id="21" name="Straight Arrow Connector 20">
              <a:extLst>
                <a:ext uri="{FF2B5EF4-FFF2-40B4-BE49-F238E27FC236}">
                  <a16:creationId xmlns:a16="http://schemas.microsoft.com/office/drawing/2014/main" id="{0273B38E-4030-4B54-94D7-03570D287942}"/>
                </a:ext>
              </a:extLst>
            </p:cNvPr>
            <p:cNvCxnSpPr>
              <a:cxnSpLocks/>
              <a:stCxn id="20" idx="1"/>
            </p:cNvCxnSpPr>
            <p:nvPr/>
          </p:nvCxnSpPr>
          <p:spPr>
            <a:xfrm flipH="1" flipV="1">
              <a:off x="3081867" y="4421500"/>
              <a:ext cx="1048519" cy="11253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266A21-79D1-44AE-8959-E1351395EBB3}"/>
                </a:ext>
              </a:extLst>
            </p:cNvPr>
            <p:cNvSpPr/>
            <p:nvPr/>
          </p:nvSpPr>
          <p:spPr>
            <a:xfrm>
              <a:off x="1939123" y="1530339"/>
              <a:ext cx="1944593" cy="5939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 WW Network</a:t>
              </a:r>
            </a:p>
          </p:txBody>
        </p:sp>
        <p:cxnSp>
          <p:nvCxnSpPr>
            <p:cNvPr id="23" name="Straight Arrow Connector 22">
              <a:extLst>
                <a:ext uri="{FF2B5EF4-FFF2-40B4-BE49-F238E27FC236}">
                  <a16:creationId xmlns:a16="http://schemas.microsoft.com/office/drawing/2014/main" id="{C602A8CF-79EB-43F8-B3B3-6B6AB992F0E3}"/>
                </a:ext>
              </a:extLst>
            </p:cNvPr>
            <p:cNvCxnSpPr>
              <a:cxnSpLocks/>
              <a:stCxn id="22" idx="1"/>
            </p:cNvCxnSpPr>
            <p:nvPr/>
          </p:nvCxnSpPr>
          <p:spPr>
            <a:xfrm flipH="1">
              <a:off x="1231166" y="1827303"/>
              <a:ext cx="707957" cy="1028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B87D109-B5B3-4738-BD45-3AB1FBF0BCFD}"/>
                </a:ext>
              </a:extLst>
            </p:cNvPr>
            <p:cNvSpPr/>
            <p:nvPr/>
          </p:nvSpPr>
          <p:spPr>
            <a:xfrm>
              <a:off x="4761023" y="1309842"/>
              <a:ext cx="1944593" cy="593927"/>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Rise in Sea Level YR2060</a:t>
              </a:r>
            </a:p>
          </p:txBody>
        </p:sp>
        <p:cxnSp>
          <p:nvCxnSpPr>
            <p:cNvPr id="25" name="Straight Arrow Connector 24">
              <a:extLst>
                <a:ext uri="{FF2B5EF4-FFF2-40B4-BE49-F238E27FC236}">
                  <a16:creationId xmlns:a16="http://schemas.microsoft.com/office/drawing/2014/main" id="{0598A6AA-4430-4858-B7EF-18E5B7D53B99}"/>
                </a:ext>
              </a:extLst>
            </p:cNvPr>
            <p:cNvCxnSpPr>
              <a:cxnSpLocks/>
              <a:stCxn id="24" idx="1"/>
            </p:cNvCxnSpPr>
            <p:nvPr/>
          </p:nvCxnSpPr>
          <p:spPr>
            <a:xfrm flipH="1">
              <a:off x="4167611" y="1606806"/>
              <a:ext cx="593412" cy="10948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1811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17</a:t>
            </a:fld>
            <a:endParaRPr lang="en-US" dirty="0"/>
          </a:p>
        </p:txBody>
      </p:sp>
      <p:graphicFrame>
        <p:nvGraphicFramePr>
          <p:cNvPr id="8" name="Diagram 7">
            <a:extLst>
              <a:ext uri="{FF2B5EF4-FFF2-40B4-BE49-F238E27FC236}">
                <a16:creationId xmlns:a16="http://schemas.microsoft.com/office/drawing/2014/main" id="{999CB02B-E5DE-4C21-9F8B-EFBEC328DB7D}"/>
              </a:ext>
            </a:extLst>
          </p:cNvPr>
          <p:cNvGraphicFramePr/>
          <p:nvPr>
            <p:extLst>
              <p:ext uri="{D42A27DB-BD31-4B8C-83A1-F6EECF244321}">
                <p14:modId xmlns:p14="http://schemas.microsoft.com/office/powerpoint/2010/main" val="2635115271"/>
              </p:ext>
            </p:extLst>
          </p:nvPr>
        </p:nvGraphicFramePr>
        <p:xfrm>
          <a:off x="113600" y="1439811"/>
          <a:ext cx="8916800" cy="4903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
            <a:extLst>
              <a:ext uri="{FF2B5EF4-FFF2-40B4-BE49-F238E27FC236}">
                <a16:creationId xmlns:a16="http://schemas.microsoft.com/office/drawing/2014/main" id="{68DB3DC9-6659-4B32-91E5-954B2ED4B914}"/>
              </a:ext>
            </a:extLst>
          </p:cNvPr>
          <p:cNvSpPr>
            <a:spLocks noGrp="1"/>
          </p:cNvSpPr>
          <p:nvPr>
            <p:ph type="title"/>
          </p:nvPr>
        </p:nvSpPr>
        <p:spPr>
          <a:xfrm>
            <a:off x="393078" y="560588"/>
            <a:ext cx="8190836" cy="533400"/>
          </a:xfrm>
        </p:spPr>
        <p:txBody>
          <a:bodyPr>
            <a:normAutofit fontScale="90000"/>
          </a:bodyPr>
          <a:lstStyle/>
          <a:p>
            <a:r>
              <a:rPr lang="en-US" sz="2400" dirty="0">
                <a:solidFill>
                  <a:srgbClr val="002060"/>
                </a:solidFill>
                <a:latin typeface="+mn-lt"/>
              </a:rPr>
              <a:t>Criteria will be used to screen potential technical solution(s) within already prioritized STPO areas</a:t>
            </a:r>
          </a:p>
        </p:txBody>
      </p:sp>
    </p:spTree>
    <p:extLst>
      <p:ext uri="{BB962C8B-B14F-4D97-AF65-F5344CB8AC3E}">
        <p14:creationId xmlns:p14="http://schemas.microsoft.com/office/powerpoint/2010/main" val="3781034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69008" y="99876"/>
            <a:ext cx="8805984"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smtClean="0">
                <a:solidFill>
                  <a:srgbClr val="002060"/>
                </a:solidFill>
                <a:latin typeface="Franklin Gothic Medium" panose="020B0603020102020204" pitchFamily="34" charset="0"/>
              </a:rPr>
              <a:t>JEA’s</a:t>
            </a:r>
          </a:p>
          <a:p>
            <a:r>
              <a:rPr lang="en-US" sz="3200" dirty="0" smtClean="0">
                <a:solidFill>
                  <a:srgbClr val="002060"/>
                </a:solidFill>
                <a:latin typeface="Franklin Gothic Medium" panose="020B0603020102020204" pitchFamily="34" charset="0"/>
              </a:rPr>
              <a:t>Innovative Wastewater Treatment Program</a:t>
            </a:r>
            <a:endParaRPr lang="en-US" sz="18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18</a:t>
            </a:fld>
            <a:endParaRPr lang="en-US" dirty="0"/>
          </a:p>
        </p:txBody>
      </p:sp>
      <p:graphicFrame>
        <p:nvGraphicFramePr>
          <p:cNvPr id="9" name="Table 8">
            <a:extLst>
              <a:ext uri="{FF2B5EF4-FFF2-40B4-BE49-F238E27FC236}">
                <a16:creationId xmlns:a16="http://schemas.microsoft.com/office/drawing/2014/main" id="{E42AD41B-0105-4C0C-BE39-FBC9CCC61F79}"/>
              </a:ext>
            </a:extLst>
          </p:cNvPr>
          <p:cNvGraphicFramePr>
            <a:graphicFrameLocks noGrp="1"/>
          </p:cNvGraphicFramePr>
          <p:nvPr>
            <p:extLst/>
          </p:nvPr>
        </p:nvGraphicFramePr>
        <p:xfrm>
          <a:off x="464845" y="2083303"/>
          <a:ext cx="7754189" cy="1381668"/>
        </p:xfrm>
        <a:graphic>
          <a:graphicData uri="http://schemas.openxmlformats.org/drawingml/2006/table">
            <a:tbl>
              <a:tblPr firstRow="1" firstCol="1" bandRow="1">
                <a:tableStyleId>{69012ECD-51FC-41F1-AA8D-1B2483CD663E}</a:tableStyleId>
              </a:tblPr>
              <a:tblGrid>
                <a:gridCol w="5408471">
                  <a:extLst>
                    <a:ext uri="{9D8B030D-6E8A-4147-A177-3AD203B41FA5}">
                      <a16:colId xmlns:a16="http://schemas.microsoft.com/office/drawing/2014/main" val="556468016"/>
                    </a:ext>
                  </a:extLst>
                </a:gridCol>
                <a:gridCol w="2345718">
                  <a:extLst>
                    <a:ext uri="{9D8B030D-6E8A-4147-A177-3AD203B41FA5}">
                      <a16:colId xmlns:a16="http://schemas.microsoft.com/office/drawing/2014/main" val="902579356"/>
                    </a:ext>
                  </a:extLst>
                </a:gridCol>
              </a:tblGrid>
              <a:tr h="460556">
                <a:tc>
                  <a:txBody>
                    <a:bodyPr/>
                    <a:lstStyle/>
                    <a:p>
                      <a:pPr marL="0" marR="0" algn="l">
                        <a:lnSpc>
                          <a:spcPct val="115000"/>
                        </a:lnSpc>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Completion Date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8272264"/>
                  </a:ext>
                </a:extLst>
              </a:tr>
              <a:tr h="460556">
                <a:tc>
                  <a:txBody>
                    <a:bodyPr/>
                    <a:lstStyle/>
                    <a:p>
                      <a:pPr marL="0" marR="0" algn="l">
                        <a:lnSpc>
                          <a:spcPct val="115000"/>
                        </a:lnSpc>
                        <a:spcBef>
                          <a:spcPts val="0"/>
                        </a:spcBef>
                        <a:spcAft>
                          <a:spcPts val="0"/>
                        </a:spcAft>
                      </a:pPr>
                      <a:r>
                        <a:rPr lang="en-US" sz="2400" dirty="0">
                          <a:effectLst/>
                        </a:rPr>
                        <a:t>Phase 1 Reporting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kern="1200" dirty="0">
                          <a:solidFill>
                            <a:schemeClr val="tx1"/>
                          </a:solidFill>
                          <a:effectLst/>
                          <a:latin typeface="+mn-lt"/>
                          <a:ea typeface="+mn-ea"/>
                          <a:cs typeface="+mn-cs"/>
                        </a:rPr>
                        <a:t>12/2020</a:t>
                      </a:r>
                    </a:p>
                  </a:txBody>
                  <a:tcPr marL="68580" marR="68580" marT="0" marB="0" anchor="ctr"/>
                </a:tc>
                <a:extLst>
                  <a:ext uri="{0D108BD9-81ED-4DB2-BD59-A6C34878D82A}">
                    <a16:rowId xmlns:a16="http://schemas.microsoft.com/office/drawing/2014/main" val="624759932"/>
                  </a:ext>
                </a:extLst>
              </a:tr>
              <a:tr h="460556">
                <a:tc>
                  <a:txBody>
                    <a:bodyPr/>
                    <a:lstStyle/>
                    <a:p>
                      <a:pPr marL="0" marR="0" algn="l">
                        <a:lnSpc>
                          <a:spcPct val="115000"/>
                        </a:lnSpc>
                        <a:spcBef>
                          <a:spcPts val="0"/>
                        </a:spcBef>
                        <a:spcAft>
                          <a:spcPts val="0"/>
                        </a:spcAft>
                      </a:pPr>
                      <a:r>
                        <a:rPr lang="en-US" sz="2400" dirty="0">
                          <a:effectLst/>
                        </a:rPr>
                        <a:t>Phase 2 Master Plan Report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kern="1200" dirty="0">
                          <a:solidFill>
                            <a:schemeClr val="tx1"/>
                          </a:solidFill>
                          <a:effectLst/>
                          <a:latin typeface="+mn-lt"/>
                          <a:ea typeface="+mn-ea"/>
                          <a:cs typeface="+mn-cs"/>
                        </a:rPr>
                        <a:t>05/2021</a:t>
                      </a:r>
                    </a:p>
                  </a:txBody>
                  <a:tcPr marL="68580" marR="68580" marT="0" marB="0" anchor="ctr"/>
                </a:tc>
                <a:extLst>
                  <a:ext uri="{0D108BD9-81ED-4DB2-BD59-A6C34878D82A}">
                    <a16:rowId xmlns:a16="http://schemas.microsoft.com/office/drawing/2014/main" val="2775805082"/>
                  </a:ext>
                </a:extLst>
              </a:tr>
            </a:tbl>
          </a:graphicData>
        </a:graphic>
      </p:graphicFrame>
    </p:spTree>
    <p:extLst>
      <p:ext uri="{BB962C8B-B14F-4D97-AF65-F5344CB8AC3E}">
        <p14:creationId xmlns:p14="http://schemas.microsoft.com/office/powerpoint/2010/main" val="2768781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Agenda</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19</a:t>
            </a:fld>
            <a:endParaRPr lang="en-US" dirty="0"/>
          </a:p>
        </p:txBody>
      </p:sp>
      <p:sp>
        <p:nvSpPr>
          <p:cNvPr id="2" name="Rectangle 1"/>
          <p:cNvSpPr/>
          <p:nvPr/>
        </p:nvSpPr>
        <p:spPr>
          <a:xfrm>
            <a:off x="248717" y="1258214"/>
            <a:ext cx="8324697" cy="4893647"/>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Impact of the county's 65,000 septic tanks on the environment/water quality and JEA's plan to eliminate or </a:t>
            </a:r>
            <a:r>
              <a:rPr lang="en-US" sz="2400" dirty="0" smtClean="0">
                <a:solidFill>
                  <a:schemeClr val="bg2">
                    <a:lumMod val="75000"/>
                  </a:schemeClr>
                </a:solidFill>
                <a:ea typeface="Calibri" panose="020F0502020204030204" pitchFamily="34" charset="0"/>
              </a:rPr>
              <a:t>upgrade</a:t>
            </a:r>
          </a:p>
          <a:p>
            <a:pPr marR="0" lvl="0">
              <a:spcBef>
                <a:spcPts val="0"/>
              </a:spcBef>
              <a:spcAft>
                <a:spcPts val="0"/>
              </a:spcAft>
              <a:buSzPts val="1000"/>
              <a:tabLst>
                <a:tab pos="457200" algn="l"/>
              </a:tabLst>
            </a:pPr>
            <a:endParaRPr lang="en-US" sz="24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b="1" dirty="0" smtClean="0">
                <a:solidFill>
                  <a:srgbClr val="002060"/>
                </a:solidFill>
                <a:ea typeface="Calibri" panose="020F0502020204030204" pitchFamily="34" charset="0"/>
              </a:rPr>
              <a:t>Plans</a:t>
            </a:r>
            <a:r>
              <a:rPr lang="en-US" sz="2400" b="1" dirty="0">
                <a:solidFill>
                  <a:srgbClr val="002060"/>
                </a:solidFill>
                <a:ea typeface="Calibri" panose="020F0502020204030204" pitchFamily="34" charset="0"/>
              </a:rPr>
              <a:t> to upgrade treated water quality discharge into the St. Johns and alternatives to re use rather than </a:t>
            </a:r>
            <a:r>
              <a:rPr lang="en-US" sz="2400" b="1" dirty="0" smtClean="0">
                <a:solidFill>
                  <a:srgbClr val="002060"/>
                </a:solidFill>
                <a:ea typeface="Calibri" panose="020F0502020204030204" pitchFamily="34" charset="0"/>
              </a:rPr>
              <a:t>discharge</a:t>
            </a:r>
          </a:p>
          <a:p>
            <a:pPr marR="0" lvl="0">
              <a:spcBef>
                <a:spcPts val="0"/>
              </a:spcBef>
              <a:spcAft>
                <a:spcPts val="0"/>
              </a:spcAft>
              <a:buSzPts val="1000"/>
              <a:tabLst>
                <a:tab pos="457200" algn="l"/>
              </a:tabLst>
            </a:pPr>
            <a:endParaRPr lang="en-US" sz="24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Expansion of treated </a:t>
            </a:r>
            <a:r>
              <a:rPr lang="en-US" sz="2400" dirty="0" err="1">
                <a:solidFill>
                  <a:schemeClr val="bg2">
                    <a:lumMod val="75000"/>
                  </a:schemeClr>
                </a:solidFill>
                <a:ea typeface="Calibri" panose="020F0502020204030204" pitchFamily="34" charset="0"/>
              </a:rPr>
              <a:t>stormwater</a:t>
            </a:r>
            <a:r>
              <a:rPr lang="en-US" sz="2400" dirty="0">
                <a:solidFill>
                  <a:schemeClr val="bg2">
                    <a:lumMod val="75000"/>
                  </a:schemeClr>
                </a:solidFill>
                <a:ea typeface="Calibri" panose="020F0502020204030204" pitchFamily="34" charset="0"/>
              </a:rPr>
              <a:t> for irrigation </a:t>
            </a:r>
            <a:r>
              <a:rPr lang="en-US" sz="2400" dirty="0" smtClean="0">
                <a:solidFill>
                  <a:schemeClr val="bg2">
                    <a:lumMod val="75000"/>
                  </a:schemeClr>
                </a:solidFill>
                <a:ea typeface="Calibri" panose="020F0502020204030204" pitchFamily="34" charset="0"/>
              </a:rPr>
              <a:t>plan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solidFill>
                <a:schemeClr val="bg2">
                  <a:lumMod val="75000"/>
                </a:schemeClr>
              </a:solidFill>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Diversification of energy sources for energy production and plan to reduce fossil fuels as a percent of the total to reduce greenhouse gas emissions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p:txBody>
      </p:sp>
    </p:spTree>
    <p:extLst>
      <p:ext uri="{BB962C8B-B14F-4D97-AF65-F5344CB8AC3E}">
        <p14:creationId xmlns:p14="http://schemas.microsoft.com/office/powerpoint/2010/main" val="3797824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Agenda</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a:t>
            </a:fld>
            <a:endParaRPr lang="en-US" dirty="0"/>
          </a:p>
        </p:txBody>
      </p:sp>
      <p:sp>
        <p:nvSpPr>
          <p:cNvPr id="2" name="Rectangle 1"/>
          <p:cNvSpPr/>
          <p:nvPr/>
        </p:nvSpPr>
        <p:spPr>
          <a:xfrm>
            <a:off x="248717" y="1258214"/>
            <a:ext cx="8324697" cy="4893647"/>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a typeface="Calibri" panose="020F0502020204030204" pitchFamily="34" charset="0"/>
              </a:rPr>
              <a:t>Impact of the county's 65,000 septic tanks on the environment/water quality and JEA's plan to eliminate or </a:t>
            </a:r>
            <a:r>
              <a:rPr lang="en-US" sz="2400" dirty="0" smtClean="0">
                <a:ea typeface="Calibri" panose="020F0502020204030204" pitchFamily="34" charset="0"/>
              </a:rPr>
              <a:t>upgrade</a:t>
            </a:r>
          </a:p>
          <a:p>
            <a:pPr marR="0" lvl="0">
              <a:spcBef>
                <a:spcPts val="0"/>
              </a:spcBef>
              <a:spcAft>
                <a:spcPts val="0"/>
              </a:spcAft>
              <a:buSzPts val="1000"/>
              <a:tabLst>
                <a:tab pos="457200" algn="l"/>
              </a:tabLst>
            </a:pPr>
            <a:endParaRPr lang="en-US" sz="24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smtClean="0">
                <a:ea typeface="Calibri" panose="020F0502020204030204" pitchFamily="34" charset="0"/>
              </a:rPr>
              <a:t>Plans</a:t>
            </a:r>
            <a:r>
              <a:rPr lang="en-US" sz="2400" dirty="0">
                <a:ea typeface="Calibri" panose="020F0502020204030204" pitchFamily="34" charset="0"/>
              </a:rPr>
              <a:t> to upgrade treated water quality discharge into the St. Johns and alternatives to re use rather than </a:t>
            </a:r>
            <a:r>
              <a:rPr lang="en-US" sz="2400" dirty="0" smtClean="0">
                <a:ea typeface="Calibri" panose="020F0502020204030204" pitchFamily="34" charset="0"/>
              </a:rPr>
              <a:t>discharge</a:t>
            </a:r>
          </a:p>
          <a:p>
            <a:pPr marR="0" lvl="0">
              <a:spcBef>
                <a:spcPts val="0"/>
              </a:spcBef>
              <a:spcAft>
                <a:spcPts val="0"/>
              </a:spcAft>
              <a:buSzPts val="1000"/>
              <a:tabLst>
                <a:tab pos="457200" algn="l"/>
              </a:tabLst>
            </a:pPr>
            <a:endParaRPr lang="en-US" sz="24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a typeface="Calibri" panose="020F0502020204030204" pitchFamily="34" charset="0"/>
              </a:rPr>
              <a:t>Expansion of treated </a:t>
            </a:r>
            <a:r>
              <a:rPr lang="en-US" sz="2400" dirty="0" err="1">
                <a:ea typeface="Calibri" panose="020F0502020204030204" pitchFamily="34" charset="0"/>
              </a:rPr>
              <a:t>stormwater</a:t>
            </a:r>
            <a:r>
              <a:rPr lang="en-US" sz="2400" dirty="0">
                <a:ea typeface="Calibri" panose="020F0502020204030204" pitchFamily="34" charset="0"/>
              </a:rPr>
              <a:t> for irrigation </a:t>
            </a:r>
            <a:r>
              <a:rPr lang="en-US" sz="2400" dirty="0" smtClean="0">
                <a:ea typeface="Calibri" panose="020F0502020204030204" pitchFamily="34" charset="0"/>
              </a:rPr>
              <a:t>plan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400" dirty="0">
                <a:ea typeface="Calibri" panose="020F0502020204030204" pitchFamily="34" charset="0"/>
              </a:rPr>
              <a:t>Diversification of energy sources for energy production and plan to reduce fossil fuels as a percent of the total to reduce greenhouse gas emissions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p:txBody>
      </p:sp>
    </p:spTree>
    <p:extLst>
      <p:ext uri="{BB962C8B-B14F-4D97-AF65-F5344CB8AC3E}">
        <p14:creationId xmlns:p14="http://schemas.microsoft.com/office/powerpoint/2010/main" val="2422085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5129" y="157275"/>
            <a:ext cx="8965096"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JEA TN Discharge to St. Johns River</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20</a:t>
            </a:fld>
            <a:endParaRPr lang="en-US" dirty="0"/>
          </a:p>
        </p:txBody>
      </p:sp>
      <p:sp>
        <p:nvSpPr>
          <p:cNvPr id="16" name="Rounded Rectangle 15"/>
          <p:cNvSpPr/>
          <p:nvPr/>
        </p:nvSpPr>
        <p:spPr>
          <a:xfrm>
            <a:off x="6881990" y="4523498"/>
            <a:ext cx="615384" cy="36203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9144" rIns="18288" bIns="9144"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u="none" dirty="0" smtClean="0">
                <a:solidFill>
                  <a:sysClr val="windowText" lastClr="000000"/>
                </a:solidFill>
              </a:rPr>
              <a:t>FY 2020</a:t>
            </a:r>
            <a:endParaRPr lang="en-US" sz="1050" b="1" u="none" dirty="0">
              <a:solidFill>
                <a:sysClr val="windowText" lastClr="0000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1" u="none" dirty="0">
                <a:solidFill>
                  <a:sysClr val="windowText" lastClr="000000"/>
                </a:solidFill>
              </a:rPr>
              <a:t>299</a:t>
            </a:r>
          </a:p>
        </p:txBody>
      </p:sp>
      <p:sp>
        <p:nvSpPr>
          <p:cNvPr id="17" name="Rounded Rectangle 16"/>
          <p:cNvSpPr/>
          <p:nvPr/>
        </p:nvSpPr>
        <p:spPr>
          <a:xfrm>
            <a:off x="3936743" y="1714037"/>
            <a:ext cx="1281869" cy="52824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9144" rIns="18288" bIns="9144"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dirty="0">
                <a:solidFill>
                  <a:sysClr val="windowText" lastClr="000000"/>
                </a:solidFill>
              </a:rPr>
              <a:t>TMDL Permit Limit</a:t>
            </a:r>
          </a:p>
          <a:p>
            <a:pPr marL="0" marR="0" lvl="0" indent="0" algn="ctr" defTabSz="914400" eaLnBrk="1" fontAlgn="auto" latinLnBrk="0" hangingPunct="1">
              <a:lnSpc>
                <a:spcPct val="100000"/>
              </a:lnSpc>
              <a:spcBef>
                <a:spcPts val="0"/>
              </a:spcBef>
              <a:spcAft>
                <a:spcPts val="0"/>
              </a:spcAft>
              <a:buClrTx/>
              <a:buSzTx/>
              <a:buFontTx/>
              <a:buNone/>
              <a:tabLst/>
              <a:defRPr/>
            </a:pPr>
            <a:r>
              <a:rPr lang="en-US" b="1" u="none" dirty="0">
                <a:solidFill>
                  <a:sysClr val="windowText" lastClr="000000"/>
                </a:solidFill>
              </a:rPr>
              <a:t>1536 Tons/Year</a:t>
            </a:r>
          </a:p>
        </p:txBody>
      </p:sp>
      <p:sp>
        <p:nvSpPr>
          <p:cNvPr id="18" name="Rounded Rectangle 17"/>
          <p:cNvSpPr/>
          <p:nvPr/>
        </p:nvSpPr>
        <p:spPr>
          <a:xfrm>
            <a:off x="6033029" y="2948600"/>
            <a:ext cx="1464345" cy="59401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9144" rIns="18288" bIns="9144"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u="none">
                <a:solidFill>
                  <a:sysClr val="windowText" lastClr="000000"/>
                </a:solidFill>
              </a:rPr>
              <a:t>September 30, 2014</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1" u="sng">
                <a:solidFill>
                  <a:sysClr val="windowText" lastClr="000000"/>
                </a:solidFill>
              </a:rPr>
              <a:t>Permit Limit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1">
                <a:solidFill>
                  <a:sysClr val="windowText" lastClr="000000"/>
                </a:solidFill>
              </a:rPr>
              <a:t>720 Tons/Year</a:t>
            </a:r>
          </a:p>
        </p:txBody>
      </p:sp>
      <p:graphicFrame>
        <p:nvGraphicFramePr>
          <p:cNvPr id="19" name="Chart 18"/>
          <p:cNvGraphicFramePr>
            <a:graphicFrameLocks/>
          </p:cNvGraphicFramePr>
          <p:nvPr>
            <p:extLst>
              <p:ext uri="{D42A27DB-BD31-4B8C-83A1-F6EECF244321}">
                <p14:modId xmlns:p14="http://schemas.microsoft.com/office/powerpoint/2010/main" val="2605334051"/>
              </p:ext>
            </p:extLst>
          </p:nvPr>
        </p:nvGraphicFramePr>
        <p:xfrm>
          <a:off x="462878" y="1202436"/>
          <a:ext cx="8229600" cy="4797974"/>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flipV="1">
            <a:off x="5261113" y="1875183"/>
            <a:ext cx="771916" cy="198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23090" y="1875183"/>
            <a:ext cx="9939" cy="17262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232991" y="2796209"/>
            <a:ext cx="6626" cy="2339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92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Integrated Water Resource Planning</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21</a:t>
            </a:fld>
            <a:endParaRPr lang="en-US" dirty="0"/>
          </a:p>
        </p:txBody>
      </p:sp>
      <p:grpSp>
        <p:nvGrpSpPr>
          <p:cNvPr id="8" name="Group 7"/>
          <p:cNvGrpSpPr/>
          <p:nvPr/>
        </p:nvGrpSpPr>
        <p:grpSpPr>
          <a:xfrm>
            <a:off x="984738" y="1130826"/>
            <a:ext cx="7244862" cy="4831711"/>
            <a:chOff x="1832500" y="591694"/>
            <a:chExt cx="8365240" cy="5953307"/>
          </a:xfrm>
        </p:grpSpPr>
        <p:pic>
          <p:nvPicPr>
            <p:cNvPr id="9" name="Picture 8" descr="A picture containing dark, clock, computer&#10;&#10;Description automatically generated">
              <a:extLst>
                <a:ext uri="{FF2B5EF4-FFF2-40B4-BE49-F238E27FC236}">
                  <a16:creationId xmlns:a16="http://schemas.microsoft.com/office/drawing/2014/main" id="{822FE3AD-5902-473E-B9EB-331B6961A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166" y="2480914"/>
              <a:ext cx="1469263" cy="1469263"/>
            </a:xfrm>
            <a:prstGeom prst="rect">
              <a:avLst/>
            </a:prstGeom>
          </p:spPr>
        </p:pic>
        <p:pic>
          <p:nvPicPr>
            <p:cNvPr id="16" name="Picture 15" descr="A picture containing object&#10;&#10;Description automatically generated">
              <a:extLst>
                <a:ext uri="{FF2B5EF4-FFF2-40B4-BE49-F238E27FC236}">
                  <a16:creationId xmlns:a16="http://schemas.microsoft.com/office/drawing/2014/main" id="{71E256D7-2C3F-4933-BF60-BA14D505C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563" y="4977518"/>
              <a:ext cx="1469263" cy="1469263"/>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2BACEB84-C236-49E2-9729-D6B7A8A1E2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350" y="3250655"/>
              <a:ext cx="1469263" cy="1469263"/>
            </a:xfrm>
            <a:prstGeom prst="rect">
              <a:avLst/>
            </a:prstGeom>
          </p:spPr>
        </p:pic>
        <p:pic>
          <p:nvPicPr>
            <p:cNvPr id="18" name="Picture 17" descr="A close up of a logo&#10;&#10;Description automatically generated">
              <a:extLst>
                <a:ext uri="{FF2B5EF4-FFF2-40B4-BE49-F238E27FC236}">
                  <a16:creationId xmlns:a16="http://schemas.microsoft.com/office/drawing/2014/main" id="{13C62E09-4516-4EFA-9196-58E0F3599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2500" y="3217450"/>
              <a:ext cx="1469263" cy="1469263"/>
            </a:xfrm>
            <a:prstGeom prst="rect">
              <a:avLst/>
            </a:prstGeom>
          </p:spPr>
        </p:pic>
        <p:pic>
          <p:nvPicPr>
            <p:cNvPr id="19" name="Picture 18" descr="A picture containing toy&#10;&#10;Description automatically generated">
              <a:extLst>
                <a:ext uri="{FF2B5EF4-FFF2-40B4-BE49-F238E27FC236}">
                  <a16:creationId xmlns:a16="http://schemas.microsoft.com/office/drawing/2014/main" id="{09151D52-611B-43F0-B0E0-38939BDAC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1526" y="3221366"/>
              <a:ext cx="1469263" cy="1469263"/>
            </a:xfrm>
            <a:prstGeom prst="rect">
              <a:avLst/>
            </a:prstGeom>
          </p:spPr>
        </p:pic>
        <p:pic>
          <p:nvPicPr>
            <p:cNvPr id="20" name="Picture 19" descr="A picture containing box, toy, table&#10;&#10;Description automatically generated">
              <a:extLst>
                <a:ext uri="{FF2B5EF4-FFF2-40B4-BE49-F238E27FC236}">
                  <a16:creationId xmlns:a16="http://schemas.microsoft.com/office/drawing/2014/main" id="{1A3339D7-9A49-4E00-97E7-7A8F224C3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9376" y="3181526"/>
              <a:ext cx="1469263" cy="1469263"/>
            </a:xfrm>
            <a:prstGeom prst="rect">
              <a:avLst/>
            </a:prstGeom>
          </p:spPr>
        </p:pic>
        <p:pic>
          <p:nvPicPr>
            <p:cNvPr id="21" name="Picture 20" descr="A picture containing toy&#10;&#10;Description automatically generated">
              <a:extLst>
                <a:ext uri="{FF2B5EF4-FFF2-40B4-BE49-F238E27FC236}">
                  <a16:creationId xmlns:a16="http://schemas.microsoft.com/office/drawing/2014/main" id="{CB52820D-1ADF-482F-BBAC-40356BCAC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2780" y="3019116"/>
              <a:ext cx="1469263" cy="1469263"/>
            </a:xfrm>
            <a:prstGeom prst="rect">
              <a:avLst/>
            </a:prstGeom>
          </p:spPr>
        </p:pic>
        <p:pic>
          <p:nvPicPr>
            <p:cNvPr id="22" name="Picture 21" descr="A picture containing room&#10;&#10;Description automatically generated">
              <a:extLst>
                <a:ext uri="{FF2B5EF4-FFF2-40B4-BE49-F238E27FC236}">
                  <a16:creationId xmlns:a16="http://schemas.microsoft.com/office/drawing/2014/main" id="{D2BB79D9-3EDB-4B8A-B485-FFD27BA3AE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8798" y="591694"/>
              <a:ext cx="1469263" cy="1469263"/>
            </a:xfrm>
            <a:prstGeom prst="rect">
              <a:avLst/>
            </a:prstGeom>
          </p:spPr>
        </p:pic>
        <p:pic>
          <p:nvPicPr>
            <p:cNvPr id="23" name="Picture 22" descr="A picture containing sitting, dark, light, computer&#10;&#10;Description automatically generated">
              <a:extLst>
                <a:ext uri="{FF2B5EF4-FFF2-40B4-BE49-F238E27FC236}">
                  <a16:creationId xmlns:a16="http://schemas.microsoft.com/office/drawing/2014/main" id="{62C5C9B3-FE56-49CC-AB2B-1056AC279B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8798" y="1989839"/>
              <a:ext cx="1469263" cy="1469263"/>
            </a:xfrm>
            <a:prstGeom prst="rect">
              <a:avLst/>
            </a:prstGeom>
          </p:spPr>
        </p:pic>
        <p:cxnSp>
          <p:nvCxnSpPr>
            <p:cNvPr id="24" name="Straight Connector 23">
              <a:extLst>
                <a:ext uri="{FF2B5EF4-FFF2-40B4-BE49-F238E27FC236}">
                  <a16:creationId xmlns:a16="http://schemas.microsoft.com/office/drawing/2014/main" id="{42F4B9E8-F92D-48CA-9B5A-B7A32E8B869A}"/>
                </a:ext>
              </a:extLst>
            </p:cNvPr>
            <p:cNvCxnSpPr>
              <a:cxnSpLocks/>
            </p:cNvCxnSpPr>
            <p:nvPr/>
          </p:nvCxnSpPr>
          <p:spPr>
            <a:xfrm>
              <a:off x="6522720" y="1569273"/>
              <a:ext cx="3675017" cy="0"/>
            </a:xfrm>
            <a:prstGeom prst="line">
              <a:avLst/>
            </a:prstGeom>
            <a:ln w="50800">
              <a:solidFill>
                <a:srgbClr val="387C2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CE7384-65B6-4EF1-95F7-4808F9D4686E}"/>
                </a:ext>
              </a:extLst>
            </p:cNvPr>
            <p:cNvCxnSpPr>
              <a:cxnSpLocks/>
            </p:cNvCxnSpPr>
            <p:nvPr/>
          </p:nvCxnSpPr>
          <p:spPr>
            <a:xfrm>
              <a:off x="10173929" y="1568245"/>
              <a:ext cx="372" cy="4771122"/>
            </a:xfrm>
            <a:prstGeom prst="line">
              <a:avLst/>
            </a:prstGeom>
            <a:ln w="50800">
              <a:solidFill>
                <a:srgbClr val="387C2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0CEFDC-D08F-4087-B862-DDABE32F35AD}"/>
                </a:ext>
              </a:extLst>
            </p:cNvPr>
            <p:cNvCxnSpPr>
              <a:cxnSpLocks/>
            </p:cNvCxnSpPr>
            <p:nvPr/>
          </p:nvCxnSpPr>
          <p:spPr>
            <a:xfrm flipH="1">
              <a:off x="5828071" y="6339367"/>
              <a:ext cx="4369669" cy="0"/>
            </a:xfrm>
            <a:prstGeom prst="line">
              <a:avLst/>
            </a:prstGeom>
            <a:ln w="50800">
              <a:solidFill>
                <a:srgbClr val="387C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39EFE7-2287-424E-B29E-9FDEF753B455}"/>
                </a:ext>
              </a:extLst>
            </p:cNvPr>
            <p:cNvCxnSpPr>
              <a:cxnSpLocks/>
            </p:cNvCxnSpPr>
            <p:nvPr/>
          </p:nvCxnSpPr>
          <p:spPr>
            <a:xfrm flipV="1">
              <a:off x="5853429" y="5989027"/>
              <a:ext cx="0" cy="341386"/>
            </a:xfrm>
            <a:prstGeom prst="line">
              <a:avLst/>
            </a:prstGeom>
            <a:ln w="50800">
              <a:solidFill>
                <a:srgbClr val="387C2B"/>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AB1079-1EBA-4518-8863-B22349F40AD9}"/>
                </a:ext>
              </a:extLst>
            </p:cNvPr>
            <p:cNvCxnSpPr>
              <a:cxnSpLocks/>
            </p:cNvCxnSpPr>
            <p:nvPr/>
          </p:nvCxnSpPr>
          <p:spPr>
            <a:xfrm>
              <a:off x="6290981" y="2664938"/>
              <a:ext cx="2890341" cy="0"/>
            </a:xfrm>
            <a:prstGeom prst="line">
              <a:avLst/>
            </a:prstGeom>
            <a:ln w="50800">
              <a:solidFill>
                <a:srgbClr val="BAB3A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B948B9-7593-4CCF-B6CB-E7617239D92B}"/>
                </a:ext>
              </a:extLst>
            </p:cNvPr>
            <p:cNvCxnSpPr>
              <a:cxnSpLocks/>
            </p:cNvCxnSpPr>
            <p:nvPr/>
          </p:nvCxnSpPr>
          <p:spPr>
            <a:xfrm>
              <a:off x="9154007" y="2664938"/>
              <a:ext cx="0" cy="764061"/>
            </a:xfrm>
            <a:prstGeom prst="line">
              <a:avLst/>
            </a:prstGeom>
            <a:ln w="50800">
              <a:solidFill>
                <a:srgbClr val="BAB3A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B177F6-71AC-48A8-B734-209B3B160C66}"/>
                </a:ext>
              </a:extLst>
            </p:cNvPr>
            <p:cNvCxnSpPr>
              <a:cxnSpLocks/>
            </p:cNvCxnSpPr>
            <p:nvPr/>
          </p:nvCxnSpPr>
          <p:spPr>
            <a:xfrm>
              <a:off x="5853428" y="1937534"/>
              <a:ext cx="0" cy="475063"/>
            </a:xfrm>
            <a:prstGeom prst="line">
              <a:avLst/>
            </a:prstGeom>
            <a:ln w="50800">
              <a:solidFill>
                <a:srgbClr val="00BCE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27CA43-CA12-405D-96AD-3D151C27582A}"/>
                </a:ext>
              </a:extLst>
            </p:cNvPr>
            <p:cNvCxnSpPr>
              <a:cxnSpLocks/>
            </p:cNvCxnSpPr>
            <p:nvPr/>
          </p:nvCxnSpPr>
          <p:spPr>
            <a:xfrm flipH="1">
              <a:off x="2540434" y="5697618"/>
              <a:ext cx="941092" cy="0"/>
            </a:xfrm>
            <a:prstGeom prst="line">
              <a:avLst/>
            </a:prstGeom>
            <a:ln w="50800">
              <a:solidFill>
                <a:srgbClr val="00BCE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A666BB-063C-4E87-B71E-29A7C97A1ADD}"/>
                </a:ext>
              </a:extLst>
            </p:cNvPr>
            <p:cNvCxnSpPr>
              <a:cxnSpLocks/>
            </p:cNvCxnSpPr>
            <p:nvPr/>
          </p:nvCxnSpPr>
          <p:spPr>
            <a:xfrm flipV="1">
              <a:off x="2562638" y="4862339"/>
              <a:ext cx="0" cy="856832"/>
            </a:xfrm>
            <a:prstGeom prst="line">
              <a:avLst/>
            </a:prstGeom>
            <a:ln w="50800">
              <a:solidFill>
                <a:srgbClr val="00BCE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C19F6B-DEC4-42B5-87EC-F747604E08C8}"/>
                </a:ext>
              </a:extLst>
            </p:cNvPr>
            <p:cNvCxnSpPr>
              <a:cxnSpLocks/>
            </p:cNvCxnSpPr>
            <p:nvPr/>
          </p:nvCxnSpPr>
          <p:spPr>
            <a:xfrm flipV="1">
              <a:off x="4216157" y="4862339"/>
              <a:ext cx="0" cy="491714"/>
            </a:xfrm>
            <a:prstGeom prst="line">
              <a:avLst/>
            </a:prstGeom>
            <a:ln w="50800">
              <a:solidFill>
                <a:srgbClr val="0082C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D83F3F-8A62-4052-813B-96A8F26624C5}"/>
                </a:ext>
              </a:extLst>
            </p:cNvPr>
            <p:cNvCxnSpPr>
              <a:cxnSpLocks/>
            </p:cNvCxnSpPr>
            <p:nvPr/>
          </p:nvCxnSpPr>
          <p:spPr>
            <a:xfrm flipV="1">
              <a:off x="5853428" y="4862339"/>
              <a:ext cx="0" cy="722384"/>
            </a:xfrm>
            <a:prstGeom prst="line">
              <a:avLst/>
            </a:prstGeom>
            <a:ln w="50800">
              <a:solidFill>
                <a:srgbClr val="562988"/>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DA04540-4798-4A60-868E-84E3CCE5CCA1}"/>
                </a:ext>
              </a:extLst>
            </p:cNvPr>
            <p:cNvCxnSpPr>
              <a:cxnSpLocks/>
            </p:cNvCxnSpPr>
            <p:nvPr/>
          </p:nvCxnSpPr>
          <p:spPr>
            <a:xfrm flipH="1">
              <a:off x="4896896" y="5561084"/>
              <a:ext cx="2623777" cy="0"/>
            </a:xfrm>
            <a:prstGeom prst="line">
              <a:avLst/>
            </a:prstGeom>
            <a:ln w="50800">
              <a:solidFill>
                <a:srgbClr val="562988"/>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FBC2F0-1110-4705-B805-48F065BCD6E6}"/>
                </a:ext>
              </a:extLst>
            </p:cNvPr>
            <p:cNvCxnSpPr>
              <a:cxnSpLocks/>
            </p:cNvCxnSpPr>
            <p:nvPr/>
          </p:nvCxnSpPr>
          <p:spPr>
            <a:xfrm flipV="1">
              <a:off x="7504981" y="4862340"/>
              <a:ext cx="0" cy="698744"/>
            </a:xfrm>
            <a:prstGeom prst="line">
              <a:avLst/>
            </a:prstGeom>
            <a:ln w="50800">
              <a:solidFill>
                <a:srgbClr val="56298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B734394-B855-4902-A4B3-EC856D16359B}"/>
                </a:ext>
              </a:extLst>
            </p:cNvPr>
            <p:cNvCxnSpPr>
              <a:cxnSpLocks/>
            </p:cNvCxnSpPr>
            <p:nvPr/>
          </p:nvCxnSpPr>
          <p:spPr>
            <a:xfrm>
              <a:off x="3229232" y="3954110"/>
              <a:ext cx="405204" cy="0"/>
            </a:xfrm>
            <a:prstGeom prst="line">
              <a:avLst/>
            </a:prstGeom>
            <a:ln w="50800">
              <a:solidFill>
                <a:srgbClr val="00BCE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6A3F616-ED1B-4862-BF68-DC71AC2B86C2}"/>
                </a:ext>
              </a:extLst>
            </p:cNvPr>
            <p:cNvCxnSpPr>
              <a:cxnSpLocks/>
            </p:cNvCxnSpPr>
            <p:nvPr/>
          </p:nvCxnSpPr>
          <p:spPr>
            <a:xfrm>
              <a:off x="4860996" y="3954110"/>
              <a:ext cx="247861" cy="0"/>
            </a:xfrm>
            <a:prstGeom prst="line">
              <a:avLst/>
            </a:prstGeom>
            <a:ln w="50800">
              <a:solidFill>
                <a:srgbClr val="0082C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B2A04FB-6673-4FA9-9944-BC50833038C1}"/>
                </a:ext>
              </a:extLst>
            </p:cNvPr>
            <p:cNvCxnSpPr>
              <a:cxnSpLocks/>
            </p:cNvCxnSpPr>
            <p:nvPr/>
          </p:nvCxnSpPr>
          <p:spPr>
            <a:xfrm>
              <a:off x="6446520" y="3954110"/>
              <a:ext cx="399677" cy="0"/>
            </a:xfrm>
            <a:prstGeom prst="line">
              <a:avLst/>
            </a:prstGeom>
            <a:ln w="50800">
              <a:solidFill>
                <a:srgbClr val="884E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F56E50-6D0A-429F-9388-619752849221}"/>
                </a:ext>
              </a:extLst>
            </p:cNvPr>
            <p:cNvCxnSpPr>
              <a:cxnSpLocks/>
            </p:cNvCxnSpPr>
            <p:nvPr/>
          </p:nvCxnSpPr>
          <p:spPr>
            <a:xfrm>
              <a:off x="8180614" y="3954110"/>
              <a:ext cx="336369" cy="0"/>
            </a:xfrm>
            <a:prstGeom prst="line">
              <a:avLst/>
            </a:prstGeom>
            <a:ln w="50800">
              <a:solidFill>
                <a:srgbClr val="7AC14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9B5FFE2-7C6A-47FD-A553-DCF0D068B3F8}"/>
                </a:ext>
              </a:extLst>
            </p:cNvPr>
            <p:cNvSpPr txBox="1"/>
            <p:nvPr/>
          </p:nvSpPr>
          <p:spPr>
            <a:xfrm>
              <a:off x="2589979" y="2610998"/>
              <a:ext cx="2562807" cy="400109"/>
            </a:xfrm>
            <a:prstGeom prst="rect">
              <a:avLst/>
            </a:prstGeom>
            <a:noFill/>
          </p:spPr>
          <p:txBody>
            <a:bodyPr wrap="square" rtlCol="0">
              <a:spAutoFit/>
            </a:bodyPr>
            <a:lstStyle/>
            <a:p>
              <a:pPr algn="r"/>
              <a:r>
                <a:rPr lang="en-US" sz="1350" b="1" dirty="0">
                  <a:solidFill>
                    <a:srgbClr val="0070C0"/>
                  </a:solidFill>
                </a:rPr>
                <a:t>WATER CONSERVATION</a:t>
              </a:r>
            </a:p>
          </p:txBody>
        </p:sp>
        <p:sp>
          <p:nvSpPr>
            <p:cNvPr id="42" name="TextBox 41">
              <a:extLst>
                <a:ext uri="{FF2B5EF4-FFF2-40B4-BE49-F238E27FC236}">
                  <a16:creationId xmlns:a16="http://schemas.microsoft.com/office/drawing/2014/main" id="{8E86E893-761D-4186-9D58-E86C4121F17C}"/>
                </a:ext>
              </a:extLst>
            </p:cNvPr>
            <p:cNvSpPr txBox="1"/>
            <p:nvPr/>
          </p:nvSpPr>
          <p:spPr>
            <a:xfrm>
              <a:off x="3220169" y="2874654"/>
              <a:ext cx="1744304" cy="465084"/>
            </a:xfrm>
            <a:prstGeom prst="rect">
              <a:avLst/>
            </a:prstGeom>
            <a:noFill/>
          </p:spPr>
          <p:txBody>
            <a:bodyPr wrap="square" rtlCol="0">
              <a:spAutoFit/>
            </a:bodyPr>
            <a:lstStyle/>
            <a:p>
              <a:pPr algn="r">
                <a:lnSpc>
                  <a:spcPts val="975"/>
                </a:lnSpc>
              </a:pPr>
              <a:r>
                <a:rPr lang="en-US" sz="900" i="1" dirty="0">
                  <a:solidFill>
                    <a:srgbClr val="0070C0"/>
                  </a:solidFill>
                </a:rPr>
                <a:t>Reduced water demand and water treatment</a:t>
              </a:r>
            </a:p>
          </p:txBody>
        </p:sp>
        <p:sp>
          <p:nvSpPr>
            <p:cNvPr id="43" name="TextBox 42">
              <a:extLst>
                <a:ext uri="{FF2B5EF4-FFF2-40B4-BE49-F238E27FC236}">
                  <a16:creationId xmlns:a16="http://schemas.microsoft.com/office/drawing/2014/main" id="{581F8C0D-CF89-415F-B74C-469D8EA87F27}"/>
                </a:ext>
              </a:extLst>
            </p:cNvPr>
            <p:cNvSpPr txBox="1"/>
            <p:nvPr/>
          </p:nvSpPr>
          <p:spPr>
            <a:xfrm>
              <a:off x="4458395" y="1359054"/>
              <a:ext cx="855981" cy="465084"/>
            </a:xfrm>
            <a:prstGeom prst="rect">
              <a:avLst/>
            </a:prstGeom>
            <a:noFill/>
          </p:spPr>
          <p:txBody>
            <a:bodyPr wrap="square" rtlCol="0">
              <a:spAutoFit/>
            </a:bodyPr>
            <a:lstStyle/>
            <a:p>
              <a:pPr algn="r">
                <a:lnSpc>
                  <a:spcPts val="975"/>
                </a:lnSpc>
              </a:pPr>
              <a:r>
                <a:rPr lang="en-US" sz="900" i="1" dirty="0">
                  <a:solidFill>
                    <a:srgbClr val="387C2B"/>
                  </a:solidFill>
                </a:rPr>
                <a:t>Retention basins</a:t>
              </a:r>
            </a:p>
          </p:txBody>
        </p:sp>
        <p:sp>
          <p:nvSpPr>
            <p:cNvPr id="44" name="TextBox 43">
              <a:extLst>
                <a:ext uri="{FF2B5EF4-FFF2-40B4-BE49-F238E27FC236}">
                  <a16:creationId xmlns:a16="http://schemas.microsoft.com/office/drawing/2014/main" id="{AFB5FED8-2F73-442D-A80C-C2167AE9CABF}"/>
                </a:ext>
              </a:extLst>
            </p:cNvPr>
            <p:cNvSpPr txBox="1"/>
            <p:nvPr/>
          </p:nvSpPr>
          <p:spPr>
            <a:xfrm>
              <a:off x="6198389" y="2380245"/>
              <a:ext cx="2613179" cy="311196"/>
            </a:xfrm>
            <a:prstGeom prst="rect">
              <a:avLst/>
            </a:prstGeom>
            <a:noFill/>
          </p:spPr>
          <p:txBody>
            <a:bodyPr wrap="square" rtlCol="0">
              <a:spAutoFit/>
            </a:bodyPr>
            <a:lstStyle/>
            <a:p>
              <a:pPr>
                <a:lnSpc>
                  <a:spcPts val="1125"/>
                </a:lnSpc>
              </a:pPr>
              <a:r>
                <a:rPr lang="en-US" sz="1050" b="1" dirty="0">
                  <a:solidFill>
                    <a:srgbClr val="505151"/>
                  </a:solidFill>
                </a:rPr>
                <a:t>Stormwater Drainage System</a:t>
              </a:r>
            </a:p>
          </p:txBody>
        </p:sp>
        <p:sp>
          <p:nvSpPr>
            <p:cNvPr id="45" name="TextBox 44">
              <a:extLst>
                <a:ext uri="{FF2B5EF4-FFF2-40B4-BE49-F238E27FC236}">
                  <a16:creationId xmlns:a16="http://schemas.microsoft.com/office/drawing/2014/main" id="{D37E29A4-6811-485B-86DE-6494D6994CB9}"/>
                </a:ext>
              </a:extLst>
            </p:cNvPr>
            <p:cNvSpPr txBox="1"/>
            <p:nvPr/>
          </p:nvSpPr>
          <p:spPr>
            <a:xfrm>
              <a:off x="2101203" y="4334937"/>
              <a:ext cx="941088" cy="499281"/>
            </a:xfrm>
            <a:prstGeom prst="rect">
              <a:avLst/>
            </a:prstGeom>
            <a:noFill/>
          </p:spPr>
          <p:txBody>
            <a:bodyPr wrap="square" rtlCol="0">
              <a:spAutoFit/>
            </a:bodyPr>
            <a:lstStyle/>
            <a:p>
              <a:pPr algn="ctr">
                <a:lnSpc>
                  <a:spcPts val="1125"/>
                </a:lnSpc>
              </a:pPr>
              <a:r>
                <a:rPr lang="en-US" sz="1050" b="1" dirty="0">
                  <a:solidFill>
                    <a:srgbClr val="505151"/>
                  </a:solidFill>
                </a:rPr>
                <a:t>Water Supply</a:t>
              </a:r>
            </a:p>
          </p:txBody>
        </p:sp>
        <p:sp>
          <p:nvSpPr>
            <p:cNvPr id="46" name="TextBox 45">
              <a:extLst>
                <a:ext uri="{FF2B5EF4-FFF2-40B4-BE49-F238E27FC236}">
                  <a16:creationId xmlns:a16="http://schemas.microsoft.com/office/drawing/2014/main" id="{DE0F520C-C642-4217-96FE-BAABDFBB3E79}"/>
                </a:ext>
              </a:extLst>
            </p:cNvPr>
            <p:cNvSpPr txBox="1"/>
            <p:nvPr/>
          </p:nvSpPr>
          <p:spPr>
            <a:xfrm>
              <a:off x="3512633" y="4334937"/>
              <a:ext cx="1384263" cy="499281"/>
            </a:xfrm>
            <a:prstGeom prst="rect">
              <a:avLst/>
            </a:prstGeom>
            <a:noFill/>
          </p:spPr>
          <p:txBody>
            <a:bodyPr wrap="square" rtlCol="0">
              <a:spAutoFit/>
            </a:bodyPr>
            <a:lstStyle/>
            <a:p>
              <a:pPr algn="ctr">
                <a:lnSpc>
                  <a:spcPts val="1125"/>
                </a:lnSpc>
              </a:pPr>
              <a:r>
                <a:rPr lang="en-US" sz="1050" b="1" dirty="0">
                  <a:solidFill>
                    <a:srgbClr val="505151"/>
                  </a:solidFill>
                </a:rPr>
                <a:t>Drinking Water Treatment</a:t>
              </a:r>
            </a:p>
          </p:txBody>
        </p:sp>
        <p:sp>
          <p:nvSpPr>
            <p:cNvPr id="47" name="TextBox 46">
              <a:extLst>
                <a:ext uri="{FF2B5EF4-FFF2-40B4-BE49-F238E27FC236}">
                  <a16:creationId xmlns:a16="http://schemas.microsoft.com/office/drawing/2014/main" id="{360512AD-FC30-44FB-87D8-7BD933D577FB}"/>
                </a:ext>
              </a:extLst>
            </p:cNvPr>
            <p:cNvSpPr txBox="1"/>
            <p:nvPr/>
          </p:nvSpPr>
          <p:spPr>
            <a:xfrm>
              <a:off x="5161659" y="4334937"/>
              <a:ext cx="1384263" cy="499281"/>
            </a:xfrm>
            <a:prstGeom prst="rect">
              <a:avLst/>
            </a:prstGeom>
            <a:noFill/>
          </p:spPr>
          <p:txBody>
            <a:bodyPr wrap="square" rtlCol="0">
              <a:spAutoFit/>
            </a:bodyPr>
            <a:lstStyle/>
            <a:p>
              <a:pPr algn="ctr">
                <a:lnSpc>
                  <a:spcPts val="1125"/>
                </a:lnSpc>
              </a:pPr>
              <a:r>
                <a:rPr lang="en-US" sz="1050" b="1" dirty="0">
                  <a:solidFill>
                    <a:srgbClr val="505151"/>
                  </a:solidFill>
                </a:rPr>
                <a:t>Municipal Water Demand</a:t>
              </a:r>
            </a:p>
          </p:txBody>
        </p:sp>
        <p:sp>
          <p:nvSpPr>
            <p:cNvPr id="48" name="TextBox 47">
              <a:extLst>
                <a:ext uri="{FF2B5EF4-FFF2-40B4-BE49-F238E27FC236}">
                  <a16:creationId xmlns:a16="http://schemas.microsoft.com/office/drawing/2014/main" id="{4602451F-AF51-442B-907F-7D56497792CC}"/>
                </a:ext>
              </a:extLst>
            </p:cNvPr>
            <p:cNvSpPr txBox="1"/>
            <p:nvPr/>
          </p:nvSpPr>
          <p:spPr>
            <a:xfrm>
              <a:off x="6810685" y="4334937"/>
              <a:ext cx="1384263" cy="499281"/>
            </a:xfrm>
            <a:prstGeom prst="rect">
              <a:avLst/>
            </a:prstGeom>
            <a:noFill/>
          </p:spPr>
          <p:txBody>
            <a:bodyPr wrap="square" rtlCol="0">
              <a:spAutoFit/>
            </a:bodyPr>
            <a:lstStyle/>
            <a:p>
              <a:pPr algn="ctr">
                <a:lnSpc>
                  <a:spcPts val="1125"/>
                </a:lnSpc>
              </a:pPr>
              <a:r>
                <a:rPr lang="en-US" sz="1050" b="1" dirty="0">
                  <a:solidFill>
                    <a:srgbClr val="505151"/>
                  </a:solidFill>
                </a:rPr>
                <a:t>Water Reclamation</a:t>
              </a:r>
            </a:p>
          </p:txBody>
        </p:sp>
        <p:sp>
          <p:nvSpPr>
            <p:cNvPr id="49" name="TextBox 48">
              <a:extLst>
                <a:ext uri="{FF2B5EF4-FFF2-40B4-BE49-F238E27FC236}">
                  <a16:creationId xmlns:a16="http://schemas.microsoft.com/office/drawing/2014/main" id="{D579DC97-4BC6-4F59-9664-33EA905CA759}"/>
                </a:ext>
              </a:extLst>
            </p:cNvPr>
            <p:cNvSpPr txBox="1"/>
            <p:nvPr/>
          </p:nvSpPr>
          <p:spPr>
            <a:xfrm>
              <a:off x="3406147" y="6045720"/>
              <a:ext cx="1597235" cy="499281"/>
            </a:xfrm>
            <a:prstGeom prst="rect">
              <a:avLst/>
            </a:prstGeom>
            <a:noFill/>
          </p:spPr>
          <p:txBody>
            <a:bodyPr wrap="square" rtlCol="0">
              <a:spAutoFit/>
            </a:bodyPr>
            <a:lstStyle/>
            <a:p>
              <a:pPr algn="ctr">
                <a:lnSpc>
                  <a:spcPts val="1125"/>
                </a:lnSpc>
              </a:pPr>
              <a:r>
                <a:rPr lang="en-US" sz="1050" b="1" dirty="0">
                  <a:solidFill>
                    <a:srgbClr val="505151"/>
                  </a:solidFill>
                </a:rPr>
                <a:t>Water Purification</a:t>
              </a:r>
            </a:p>
          </p:txBody>
        </p:sp>
        <p:sp>
          <p:nvSpPr>
            <p:cNvPr id="50" name="TextBox 49">
              <a:extLst>
                <a:ext uri="{FF2B5EF4-FFF2-40B4-BE49-F238E27FC236}">
                  <a16:creationId xmlns:a16="http://schemas.microsoft.com/office/drawing/2014/main" id="{B6F2AA2A-381C-448C-9215-D91329FFC77F}"/>
                </a:ext>
              </a:extLst>
            </p:cNvPr>
            <p:cNvSpPr txBox="1"/>
            <p:nvPr/>
          </p:nvSpPr>
          <p:spPr>
            <a:xfrm>
              <a:off x="2619528" y="4831465"/>
              <a:ext cx="1038372" cy="636072"/>
            </a:xfrm>
            <a:prstGeom prst="rect">
              <a:avLst/>
            </a:prstGeom>
            <a:noFill/>
          </p:spPr>
          <p:txBody>
            <a:bodyPr wrap="square" rtlCol="0">
              <a:spAutoFit/>
            </a:bodyPr>
            <a:lstStyle/>
            <a:p>
              <a:pPr>
                <a:lnSpc>
                  <a:spcPts val="975"/>
                </a:lnSpc>
              </a:pPr>
              <a:r>
                <a:rPr lang="en-US" sz="900" i="1" dirty="0">
                  <a:solidFill>
                    <a:srgbClr val="00B0F0"/>
                  </a:solidFill>
                </a:rPr>
                <a:t>Indirect potable reuse</a:t>
              </a:r>
            </a:p>
          </p:txBody>
        </p:sp>
        <p:sp>
          <p:nvSpPr>
            <p:cNvPr id="51" name="TextBox 50">
              <a:extLst>
                <a:ext uri="{FF2B5EF4-FFF2-40B4-BE49-F238E27FC236}">
                  <a16:creationId xmlns:a16="http://schemas.microsoft.com/office/drawing/2014/main" id="{716FA73C-C56D-4A94-A5F7-F2800ABFF53E}"/>
                </a:ext>
              </a:extLst>
            </p:cNvPr>
            <p:cNvSpPr txBox="1"/>
            <p:nvPr/>
          </p:nvSpPr>
          <p:spPr>
            <a:xfrm>
              <a:off x="4279608" y="4825852"/>
              <a:ext cx="1038372" cy="636072"/>
            </a:xfrm>
            <a:prstGeom prst="rect">
              <a:avLst/>
            </a:prstGeom>
            <a:noFill/>
          </p:spPr>
          <p:txBody>
            <a:bodyPr wrap="square" rtlCol="0">
              <a:spAutoFit/>
            </a:bodyPr>
            <a:lstStyle/>
            <a:p>
              <a:pPr>
                <a:lnSpc>
                  <a:spcPts val="975"/>
                </a:lnSpc>
              </a:pPr>
              <a:r>
                <a:rPr lang="en-US" sz="900" i="1" dirty="0">
                  <a:solidFill>
                    <a:srgbClr val="0070C0"/>
                  </a:solidFill>
                </a:rPr>
                <a:t>Direct potable reuse</a:t>
              </a:r>
            </a:p>
          </p:txBody>
        </p:sp>
        <p:sp>
          <p:nvSpPr>
            <p:cNvPr id="52" name="TextBox 51">
              <a:extLst>
                <a:ext uri="{FF2B5EF4-FFF2-40B4-BE49-F238E27FC236}">
                  <a16:creationId xmlns:a16="http://schemas.microsoft.com/office/drawing/2014/main" id="{ED876155-7650-4413-B3B7-FB34C97C969F}"/>
                </a:ext>
              </a:extLst>
            </p:cNvPr>
            <p:cNvSpPr txBox="1"/>
            <p:nvPr/>
          </p:nvSpPr>
          <p:spPr>
            <a:xfrm>
              <a:off x="5911068" y="4831932"/>
              <a:ext cx="1333219" cy="465084"/>
            </a:xfrm>
            <a:prstGeom prst="rect">
              <a:avLst/>
            </a:prstGeom>
            <a:noFill/>
          </p:spPr>
          <p:txBody>
            <a:bodyPr wrap="square" rtlCol="0">
              <a:spAutoFit/>
            </a:bodyPr>
            <a:lstStyle/>
            <a:p>
              <a:pPr>
                <a:lnSpc>
                  <a:spcPts val="975"/>
                </a:lnSpc>
              </a:pPr>
              <a:r>
                <a:rPr lang="en-US" sz="900" i="1" dirty="0">
                  <a:solidFill>
                    <a:srgbClr val="562988"/>
                  </a:solidFill>
                </a:rPr>
                <a:t>Traditional reclaimed system</a:t>
              </a:r>
            </a:p>
          </p:txBody>
        </p:sp>
        <p:sp>
          <p:nvSpPr>
            <p:cNvPr id="53" name="TextBox 52">
              <a:extLst>
                <a:ext uri="{FF2B5EF4-FFF2-40B4-BE49-F238E27FC236}">
                  <a16:creationId xmlns:a16="http://schemas.microsoft.com/office/drawing/2014/main" id="{2D367728-A01A-46B4-93D7-BA31F4660769}"/>
                </a:ext>
              </a:extLst>
            </p:cNvPr>
            <p:cNvSpPr txBox="1"/>
            <p:nvPr/>
          </p:nvSpPr>
          <p:spPr>
            <a:xfrm>
              <a:off x="6421681" y="1233483"/>
              <a:ext cx="2562807" cy="400109"/>
            </a:xfrm>
            <a:prstGeom prst="rect">
              <a:avLst/>
            </a:prstGeom>
            <a:noFill/>
          </p:spPr>
          <p:txBody>
            <a:bodyPr wrap="square" rtlCol="0">
              <a:spAutoFit/>
            </a:bodyPr>
            <a:lstStyle/>
            <a:p>
              <a:r>
                <a:rPr lang="en-US" sz="1350" b="1" dirty="0">
                  <a:solidFill>
                    <a:srgbClr val="387C2B"/>
                  </a:solidFill>
                </a:rPr>
                <a:t>STORMWATER CAPTURE</a:t>
              </a:r>
            </a:p>
          </p:txBody>
        </p:sp>
        <p:sp>
          <p:nvSpPr>
            <p:cNvPr id="54" name="TextBox 53">
              <a:extLst>
                <a:ext uri="{FF2B5EF4-FFF2-40B4-BE49-F238E27FC236}">
                  <a16:creationId xmlns:a16="http://schemas.microsoft.com/office/drawing/2014/main" id="{CD59633F-CAFE-4933-B808-3E76265D9323}"/>
                </a:ext>
              </a:extLst>
            </p:cNvPr>
            <p:cNvSpPr txBox="1"/>
            <p:nvPr/>
          </p:nvSpPr>
          <p:spPr>
            <a:xfrm>
              <a:off x="6421681" y="1593223"/>
              <a:ext cx="2389885" cy="636072"/>
            </a:xfrm>
            <a:prstGeom prst="rect">
              <a:avLst/>
            </a:prstGeom>
            <a:noFill/>
          </p:spPr>
          <p:txBody>
            <a:bodyPr wrap="square" rtlCol="0">
              <a:spAutoFit/>
            </a:bodyPr>
            <a:lstStyle/>
            <a:p>
              <a:pPr>
                <a:lnSpc>
                  <a:spcPts val="975"/>
                </a:lnSpc>
              </a:pPr>
              <a:r>
                <a:rPr lang="en-US" sz="900" i="1" dirty="0">
                  <a:solidFill>
                    <a:srgbClr val="387C2B"/>
                  </a:solidFill>
                </a:rPr>
                <a:t>Augmentation of reclaimed system, and reduces runoff and pollution</a:t>
              </a:r>
            </a:p>
          </p:txBody>
        </p:sp>
        <p:sp>
          <p:nvSpPr>
            <p:cNvPr id="55" name="TextBox 54">
              <a:extLst>
                <a:ext uri="{FF2B5EF4-FFF2-40B4-BE49-F238E27FC236}">
                  <a16:creationId xmlns:a16="http://schemas.microsoft.com/office/drawing/2014/main" id="{975C7F45-B9FF-4AA0-9F84-796FF8D63AD1}"/>
                </a:ext>
              </a:extLst>
            </p:cNvPr>
            <p:cNvSpPr txBox="1"/>
            <p:nvPr/>
          </p:nvSpPr>
          <p:spPr>
            <a:xfrm>
              <a:off x="8317237" y="4334937"/>
              <a:ext cx="1671420" cy="499281"/>
            </a:xfrm>
            <a:prstGeom prst="rect">
              <a:avLst/>
            </a:prstGeom>
            <a:noFill/>
          </p:spPr>
          <p:txBody>
            <a:bodyPr wrap="square" rtlCol="0">
              <a:spAutoFit/>
            </a:bodyPr>
            <a:lstStyle/>
            <a:p>
              <a:pPr algn="ctr">
                <a:lnSpc>
                  <a:spcPts val="1125"/>
                </a:lnSpc>
              </a:pPr>
              <a:r>
                <a:rPr lang="en-US" sz="1050" b="1" dirty="0">
                  <a:solidFill>
                    <a:srgbClr val="505151"/>
                  </a:solidFill>
                </a:rPr>
                <a:t>Environment (Receiving Waters)</a:t>
              </a:r>
            </a:p>
          </p:txBody>
        </p:sp>
        <p:cxnSp>
          <p:nvCxnSpPr>
            <p:cNvPr id="56" name="Elbow Connector 55"/>
            <p:cNvCxnSpPr/>
            <p:nvPr/>
          </p:nvCxnSpPr>
          <p:spPr>
            <a:xfrm rot="10800000" flipV="1">
              <a:off x="4896897" y="4810511"/>
              <a:ext cx="4271757" cy="1018952"/>
            </a:xfrm>
            <a:prstGeom prst="bentConnector3">
              <a:avLst>
                <a:gd name="adj1" fmla="val 187"/>
              </a:avLst>
            </a:prstGeom>
            <a:ln w="508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D876155-7650-4413-B3B7-FB34C97C969F}"/>
                </a:ext>
              </a:extLst>
            </p:cNvPr>
            <p:cNvSpPr txBox="1"/>
            <p:nvPr/>
          </p:nvSpPr>
          <p:spPr>
            <a:xfrm>
              <a:off x="7693619" y="5558702"/>
              <a:ext cx="1333219" cy="294097"/>
            </a:xfrm>
            <a:prstGeom prst="rect">
              <a:avLst/>
            </a:prstGeom>
            <a:noFill/>
          </p:spPr>
          <p:txBody>
            <a:bodyPr wrap="square" rtlCol="0">
              <a:spAutoFit/>
            </a:bodyPr>
            <a:lstStyle/>
            <a:p>
              <a:pPr algn="ctr">
                <a:lnSpc>
                  <a:spcPts val="975"/>
                </a:lnSpc>
              </a:pPr>
              <a:r>
                <a:rPr lang="en-US" sz="900" i="1" dirty="0">
                  <a:solidFill>
                    <a:schemeClr val="accent1"/>
                  </a:solidFill>
                </a:rPr>
                <a:t>Surface Waters</a:t>
              </a:r>
            </a:p>
          </p:txBody>
        </p:sp>
        <p:sp>
          <p:nvSpPr>
            <p:cNvPr id="58" name="TextBox 57">
              <a:extLst>
                <a:ext uri="{FF2B5EF4-FFF2-40B4-BE49-F238E27FC236}">
                  <a16:creationId xmlns:a16="http://schemas.microsoft.com/office/drawing/2014/main" id="{ED876155-7650-4413-B3B7-FB34C97C969F}"/>
                </a:ext>
              </a:extLst>
            </p:cNvPr>
            <p:cNvSpPr txBox="1"/>
            <p:nvPr/>
          </p:nvSpPr>
          <p:spPr>
            <a:xfrm>
              <a:off x="6211347" y="2649950"/>
              <a:ext cx="2305637" cy="294097"/>
            </a:xfrm>
            <a:prstGeom prst="rect">
              <a:avLst/>
            </a:prstGeom>
            <a:noFill/>
          </p:spPr>
          <p:txBody>
            <a:bodyPr wrap="square" rtlCol="0">
              <a:spAutoFit/>
            </a:bodyPr>
            <a:lstStyle/>
            <a:p>
              <a:pPr algn="ctr">
                <a:lnSpc>
                  <a:spcPts val="975"/>
                </a:lnSpc>
              </a:pPr>
              <a:r>
                <a:rPr lang="en-US" sz="900" i="1" dirty="0">
                  <a:solidFill>
                    <a:schemeClr val="bg2">
                      <a:lumMod val="10000"/>
                    </a:schemeClr>
                  </a:solidFill>
                </a:rPr>
                <a:t>Not Managed by JEA</a:t>
              </a:r>
            </a:p>
          </p:txBody>
        </p:sp>
      </p:grpSp>
    </p:spTree>
    <p:extLst>
      <p:ext uri="{BB962C8B-B14F-4D97-AF65-F5344CB8AC3E}">
        <p14:creationId xmlns:p14="http://schemas.microsoft.com/office/powerpoint/2010/main" val="1787056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Water Supply Options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22</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894597971"/>
              </p:ext>
            </p:extLst>
          </p:nvPr>
        </p:nvGraphicFramePr>
        <p:xfrm>
          <a:off x="1001214" y="1672660"/>
          <a:ext cx="6919978" cy="3504558"/>
        </p:xfrm>
        <a:graphic>
          <a:graphicData uri="http://schemas.openxmlformats.org/drawingml/2006/table">
            <a:tbl>
              <a:tblPr firstRow="1" bandRow="1">
                <a:tableStyleId>{5C22544A-7EE6-4342-B048-85BDC9FD1C3A}</a:tableStyleId>
              </a:tblPr>
              <a:tblGrid>
                <a:gridCol w="869826">
                  <a:extLst>
                    <a:ext uri="{9D8B030D-6E8A-4147-A177-3AD203B41FA5}">
                      <a16:colId xmlns:a16="http://schemas.microsoft.com/office/drawing/2014/main" val="3237978618"/>
                    </a:ext>
                  </a:extLst>
                </a:gridCol>
                <a:gridCol w="770013">
                  <a:extLst>
                    <a:ext uri="{9D8B030D-6E8A-4147-A177-3AD203B41FA5}">
                      <a16:colId xmlns:a16="http://schemas.microsoft.com/office/drawing/2014/main" val="4216465574"/>
                    </a:ext>
                  </a:extLst>
                </a:gridCol>
                <a:gridCol w="3320223">
                  <a:extLst>
                    <a:ext uri="{9D8B030D-6E8A-4147-A177-3AD203B41FA5}">
                      <a16:colId xmlns:a16="http://schemas.microsoft.com/office/drawing/2014/main" val="1642552103"/>
                    </a:ext>
                  </a:extLst>
                </a:gridCol>
                <a:gridCol w="1959916">
                  <a:extLst>
                    <a:ext uri="{9D8B030D-6E8A-4147-A177-3AD203B41FA5}">
                      <a16:colId xmlns:a16="http://schemas.microsoft.com/office/drawing/2014/main" val="2159074603"/>
                    </a:ext>
                  </a:extLst>
                </a:gridCol>
              </a:tblGrid>
              <a:tr h="58409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latin typeface="+mj-lt"/>
                        </a:rPr>
                        <a:t> Water Supply Source</a:t>
                      </a:r>
                      <a:endParaRPr lang="en-US" sz="1800" dirty="0">
                        <a:solidFill>
                          <a:schemeClr val="bg1"/>
                        </a:solidFill>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08CC2"/>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err="1" smtClean="0">
                          <a:solidFill>
                            <a:schemeClr val="bg1"/>
                          </a:solidFill>
                          <a:latin typeface="+mj-lt"/>
                        </a:rPr>
                        <a:t>Levelized</a:t>
                      </a:r>
                      <a:r>
                        <a:rPr lang="en-US" sz="1800" baseline="0" dirty="0" smtClean="0">
                          <a:solidFill>
                            <a:schemeClr val="bg1"/>
                          </a:solidFill>
                          <a:latin typeface="+mj-lt"/>
                        </a:rPr>
                        <a:t> Cost</a:t>
                      </a:r>
                    </a:p>
                    <a:p>
                      <a:pPr algn="ctr"/>
                      <a:r>
                        <a:rPr lang="en-US" sz="1400" b="0" baseline="0" dirty="0" smtClean="0">
                          <a:solidFill>
                            <a:schemeClr val="bg1"/>
                          </a:solidFill>
                          <a:latin typeface="+mj-lt"/>
                        </a:rPr>
                        <a:t>($/</a:t>
                      </a:r>
                      <a:r>
                        <a:rPr lang="en-US" sz="1400" b="0" baseline="0" dirty="0" err="1" smtClean="0">
                          <a:solidFill>
                            <a:schemeClr val="bg1"/>
                          </a:solidFill>
                          <a:latin typeface="+mj-lt"/>
                        </a:rPr>
                        <a:t>Kgal</a:t>
                      </a:r>
                      <a:r>
                        <a:rPr lang="en-US" sz="1400" b="0" baseline="0" dirty="0" smtClean="0">
                          <a:solidFill>
                            <a:schemeClr val="bg1"/>
                          </a:solidFill>
                          <a:latin typeface="+mj-lt"/>
                        </a:rPr>
                        <a:t>)</a:t>
                      </a:r>
                      <a:endParaRPr lang="en-US" sz="1400" b="0" dirty="0">
                        <a:solidFill>
                          <a:schemeClr val="bg1"/>
                        </a:solidFill>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08CC2"/>
                    </a:solidFill>
                  </a:tcPr>
                </a:tc>
                <a:extLst>
                  <a:ext uri="{0D108BD9-81ED-4DB2-BD59-A6C34878D82A}">
                    <a16:rowId xmlns:a16="http://schemas.microsoft.com/office/drawing/2014/main" val="2060326421"/>
                  </a:ext>
                </a:extLst>
              </a:tr>
              <a:tr h="584093">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Franklin Gothic Medium" panose="020B0603020102020204"/>
                          <a:ea typeface="+mn-ea"/>
                          <a:cs typeface="Calibri Light" panose="020F0302020204030204" pitchFamily="34" charset="0"/>
                        </a:rPr>
                        <a:t>Traditional</a:t>
                      </a:r>
                      <a:r>
                        <a:rPr kumimoji="0" lang="en-US" sz="1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Franklin Gothic Medium" panose="020B0603020102020204"/>
                          <a:ea typeface="+mn-ea"/>
                          <a:cs typeface="+mn-cs"/>
                        </a:rPr>
                        <a:t> </a:t>
                      </a:r>
                      <a:r>
                        <a:rPr kumimoji="0" lang="en-US" sz="1800" b="1" i="0" u="none" strike="noStrike" kern="1200" cap="none" spc="0" normalizeH="0" baseline="0" noProof="0" dirty="0" err="1" smtClean="0">
                          <a:ln>
                            <a:noFill/>
                          </a:ln>
                          <a:solidFill>
                            <a:srgbClr val="002060"/>
                          </a:solidFill>
                          <a:effectLst/>
                          <a:uLnTx/>
                          <a:uFillTx/>
                          <a:latin typeface="Franklin Gothic Medium" panose="020B0603020102020204"/>
                          <a:ea typeface="+mn-ea"/>
                          <a:cs typeface="Calibri Light" panose="020F0302020204030204" pitchFamily="34" charset="0"/>
                        </a:rPr>
                        <a:t>Floridan</a:t>
                      </a:r>
                      <a:r>
                        <a:rPr kumimoji="0" lang="en-US" sz="1800" b="1" i="0" u="none" strike="noStrike" kern="1200" cap="none" spc="0" normalizeH="0" baseline="0" noProof="0" dirty="0" smtClean="0">
                          <a:ln>
                            <a:noFill/>
                          </a:ln>
                          <a:solidFill>
                            <a:srgbClr val="002060"/>
                          </a:solidFill>
                          <a:effectLst/>
                          <a:uLnTx/>
                          <a:uFillTx/>
                          <a:latin typeface="Franklin Gothic Medium" panose="020B0603020102020204"/>
                          <a:ea typeface="+mn-ea"/>
                          <a:cs typeface="Calibri Light" panose="020F0302020204030204" pitchFamily="34" charset="0"/>
                        </a:rPr>
                        <a:t> Aquifer</a:t>
                      </a:r>
                      <a:endParaRPr 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Calibri Light" panose="020F0302020204030204" pitchFamily="34" charset="0"/>
                          <a:ea typeface="+mn-ea"/>
                          <a:cs typeface="Calibri Light" panose="020F0302020204030204" pitchFamily="34" charset="0"/>
                        </a:rPr>
                        <a:t>$0.62</a:t>
                      </a:r>
                      <a:endParaRPr lang="en-US" sz="1800" b="1"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855629"/>
                  </a:ext>
                </a:extLst>
              </a:tr>
              <a:tr h="584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308CC2"/>
                          </a:solidFill>
                          <a:latin typeface="+mj-lt"/>
                          <a:ea typeface="+mn-ea"/>
                          <a:cs typeface="+mn-cs"/>
                        </a:rPr>
                        <a:t>x 3</a:t>
                      </a:r>
                      <a:endParaRPr lang="en-US" sz="2400" dirty="0">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B9BD5"/>
                          </a:solidFill>
                          <a:effectLst/>
                          <a:uLnTx/>
                          <a:uFillTx/>
                          <a:latin typeface="Franklin Gothic Medium" panose="020B0603020102020204"/>
                          <a:ea typeface="+mn-ea"/>
                          <a:cs typeface="Calibri Light" panose="020F0302020204030204" pitchFamily="34" charset="0"/>
                        </a:rPr>
                        <a:t>Water Conservation</a:t>
                      </a:r>
                      <a:endParaRPr 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Calibri Light" panose="020F0302020204030204" pitchFamily="34" charset="0"/>
                          <a:ea typeface="+mn-ea"/>
                          <a:cs typeface="Calibri Light" panose="020F0302020204030204" pitchFamily="34" charset="0"/>
                        </a:rPr>
                        <a:t>$1.30 to $2.40</a:t>
                      </a:r>
                      <a:endParaRPr lang="en-US" sz="1800" b="1" kern="1200" dirty="0">
                        <a:solidFill>
                          <a:schemeClr val="dk1"/>
                        </a:solidFill>
                        <a:latin typeface="Calibri Light" panose="020F0302020204030204" pitchFamily="34" charset="0"/>
                        <a:ea typeface="+mn-ea"/>
                        <a:cs typeface="Calibri Light" panose="020F03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853832"/>
                  </a:ext>
                </a:extLst>
              </a:tr>
              <a:tr h="584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308CC2"/>
                          </a:solidFill>
                          <a:latin typeface="+mj-lt"/>
                          <a:ea typeface="+mn-ea"/>
                          <a:cs typeface="+mn-cs"/>
                        </a:rPr>
                        <a:t>x 5</a:t>
                      </a:r>
                      <a:endParaRPr lang="en-US" sz="2400" dirty="0">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030A0"/>
                          </a:solidFill>
                          <a:effectLst/>
                          <a:uLnTx/>
                          <a:uFillTx/>
                          <a:latin typeface="Franklin Gothic Medium" panose="020B0603020102020204"/>
                          <a:ea typeface="+mn-ea"/>
                          <a:cs typeface="Calibri Light" panose="020F0302020204030204" pitchFamily="34" charset="0"/>
                        </a:rPr>
                        <a:t>Traditional Reclaimed</a:t>
                      </a:r>
                      <a:endParaRPr 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800" b="1" dirty="0" smtClean="0">
                          <a:latin typeface="Calibri Light" panose="020F0302020204030204" pitchFamily="34" charset="0"/>
                          <a:cs typeface="Calibri Light" panose="020F0302020204030204" pitchFamily="34" charset="0"/>
                        </a:rPr>
                        <a:t>$3.00 to $5.3</a:t>
                      </a:r>
                      <a:endParaRPr lang="en-US" sz="1800" kern="1200" dirty="0">
                        <a:solidFill>
                          <a:schemeClr val="dk1"/>
                        </a:solidFill>
                        <a:latin typeface="+mn-lt"/>
                        <a:ea typeface="+mn-ea"/>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3579231"/>
                  </a:ext>
                </a:extLst>
              </a:tr>
              <a:tr h="584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308CC2"/>
                          </a:solidFill>
                          <a:latin typeface="+mj-lt"/>
                          <a:ea typeface="+mn-ea"/>
                          <a:cs typeface="+mn-cs"/>
                        </a:rPr>
                        <a:t>x 5</a:t>
                      </a:r>
                      <a:endParaRPr lang="en-US" sz="2400" dirty="0">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66FF"/>
                          </a:solidFill>
                          <a:effectLst/>
                          <a:uLnTx/>
                          <a:uFillTx/>
                          <a:latin typeface="Franklin Gothic Medium" panose="020B0603020102020204"/>
                          <a:ea typeface="+mn-ea"/>
                          <a:cs typeface="Calibri Light" panose="020F0302020204030204" pitchFamily="34" charset="0"/>
                        </a:rPr>
                        <a:t>Potable Reuse</a:t>
                      </a:r>
                      <a:endParaRPr 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800" b="1" dirty="0" smtClean="0">
                          <a:latin typeface="Calibri Light" panose="020F0302020204030204" pitchFamily="34" charset="0"/>
                          <a:cs typeface="Calibri Light" panose="020F0302020204030204" pitchFamily="34" charset="0"/>
                        </a:rPr>
                        <a:t>$2.90 to $6.10</a:t>
                      </a:r>
                      <a:endParaRPr lang="en-US" sz="1800" kern="1200" dirty="0">
                        <a:solidFill>
                          <a:schemeClr val="dk1"/>
                        </a:solidFill>
                        <a:latin typeface="+mn-lt"/>
                        <a:ea typeface="+mn-ea"/>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007470"/>
                  </a:ext>
                </a:extLst>
              </a:tr>
              <a:tr h="5840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308CC2"/>
                          </a:solidFill>
                          <a:latin typeface="+mj-lt"/>
                          <a:ea typeface="+mn-ea"/>
                          <a:cs typeface="+mn-cs"/>
                        </a:rPr>
                        <a:t>x 5</a:t>
                      </a:r>
                      <a:endParaRPr lang="en-US" sz="2400" dirty="0">
                        <a:latin typeface="+mj-l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ED7D31">
                              <a:lumMod val="75000"/>
                            </a:srgbClr>
                          </a:solidFill>
                          <a:effectLst/>
                          <a:uLnTx/>
                          <a:uFillTx/>
                          <a:latin typeface="Franklin Gothic Medium" panose="020B0603020102020204"/>
                          <a:ea typeface="+mn-ea"/>
                          <a:cs typeface="Calibri Light" panose="020F0302020204030204" pitchFamily="34" charset="0"/>
                        </a:rPr>
                        <a:t>Brackish GW Desalination</a:t>
                      </a:r>
                      <a:endParaRPr lang="en-US" sz="1400" dirty="0"/>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800" b="1" dirty="0" smtClean="0">
                          <a:latin typeface="Calibri Light" panose="020F0302020204030204" pitchFamily="34" charset="0"/>
                          <a:cs typeface="Calibri Light" panose="020F0302020204030204" pitchFamily="34" charset="0"/>
                        </a:rPr>
                        <a:t>$2.60 to $5.30 </a:t>
                      </a:r>
                      <a:endParaRPr lang="en-US" sz="1800" kern="1200" dirty="0">
                        <a:solidFill>
                          <a:schemeClr val="dk1"/>
                        </a:solidFill>
                        <a:latin typeface="+mn-lt"/>
                        <a:ea typeface="+mn-ea"/>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101132"/>
                  </a:ext>
                </a:extLst>
              </a:tr>
            </a:tbl>
          </a:graphicData>
        </a:graphic>
      </p:graphicFrame>
      <p:sp>
        <p:nvSpPr>
          <p:cNvPr id="9" name="Title 5">
            <a:extLst>
              <a:ext uri="{FF2B5EF4-FFF2-40B4-BE49-F238E27FC236}">
                <a16:creationId xmlns:a16="http://schemas.microsoft.com/office/drawing/2014/main" id="{069F2EBE-8116-420B-8EB9-CF10EC2105DF}"/>
              </a:ext>
            </a:extLst>
          </p:cNvPr>
          <p:cNvSpPr txBox="1">
            <a:spLocks/>
          </p:cNvSpPr>
          <p:nvPr/>
        </p:nvSpPr>
        <p:spPr>
          <a:xfrm>
            <a:off x="193898" y="817205"/>
            <a:ext cx="8229600" cy="822960"/>
          </a:xfrm>
          <a:prstGeom prst="rect">
            <a:avLst/>
          </a:prstGeom>
        </p:spPr>
        <p:txBody>
          <a:bodyPr vert="horz" lIns="68580" tIns="34290" rIns="68580" bIns="34290" rtlCol="0" anchor="ctr">
            <a:noAutofit/>
          </a:bodyPr>
          <a:lstStyle>
            <a:lvl1pPr algn="l" defTabSz="609585" rtl="0" eaLnBrk="1" latinLnBrk="0" hangingPunct="1">
              <a:lnSpc>
                <a:spcPts val="3733"/>
              </a:lnSpc>
              <a:spcBef>
                <a:spcPct val="0"/>
              </a:spcBef>
              <a:buNone/>
              <a:defRPr lang="en-US" sz="3733" b="0" i="0" kern="1200">
                <a:solidFill>
                  <a:srgbClr val="0D6FBD"/>
                </a:solidFill>
                <a:latin typeface="+mj-lt"/>
                <a:ea typeface="+mj-ea"/>
                <a:cs typeface="Myriad Pro Cond"/>
              </a:defRPr>
            </a:lvl1pPr>
          </a:lstStyle>
          <a:p>
            <a:pPr defTabSz="457189">
              <a:lnSpc>
                <a:spcPts val="2800"/>
              </a:lnSpc>
              <a:defRPr/>
            </a:pPr>
            <a:r>
              <a:rPr lang="en-US" sz="2400" dirty="0">
                <a:solidFill>
                  <a:srgbClr val="002060"/>
                </a:solidFill>
                <a:latin typeface="Franklin Gothic Medium" panose="020B0603020102020204" pitchFamily="34" charset="0"/>
              </a:rPr>
              <a:t>Incremental Water Resource Cost</a:t>
            </a:r>
          </a:p>
        </p:txBody>
      </p:sp>
      <p:sp>
        <p:nvSpPr>
          <p:cNvPr id="16" name="TextBox 15"/>
          <p:cNvSpPr txBox="1"/>
          <p:nvPr/>
        </p:nvSpPr>
        <p:spPr>
          <a:xfrm>
            <a:off x="530038" y="5518208"/>
            <a:ext cx="7893459" cy="553998"/>
          </a:xfrm>
          <a:prstGeom prst="rect">
            <a:avLst/>
          </a:prstGeom>
          <a:noFill/>
        </p:spPr>
        <p:txBody>
          <a:bodyPr wrap="square" rtlCol="0">
            <a:spAutoFit/>
          </a:bodyPr>
          <a:lstStyle/>
          <a:p>
            <a:r>
              <a:rPr lang="en-US" sz="1000" dirty="0" err="1">
                <a:solidFill>
                  <a:srgbClr val="002060"/>
                </a:solidFill>
              </a:rPr>
              <a:t>Levelized</a:t>
            </a:r>
            <a:r>
              <a:rPr lang="en-US" sz="1000" dirty="0">
                <a:solidFill>
                  <a:srgbClr val="002060"/>
                </a:solidFill>
              </a:rPr>
              <a:t> unit costs were developed assuming financing over 30 years at a discount rate of 2.5%.</a:t>
            </a:r>
          </a:p>
          <a:p>
            <a:r>
              <a:rPr lang="en-US" sz="1000" dirty="0">
                <a:solidFill>
                  <a:srgbClr val="002060"/>
                </a:solidFill>
              </a:rPr>
              <a:t>Cost include Capital and O&amp;M for Water Supply production only, does not include distribution and administrative cost</a:t>
            </a:r>
          </a:p>
          <a:p>
            <a:r>
              <a:rPr lang="en-US" sz="1000" dirty="0" err="1">
                <a:solidFill>
                  <a:srgbClr val="002060"/>
                </a:solidFill>
              </a:rPr>
              <a:t>Stormwater</a:t>
            </a:r>
            <a:r>
              <a:rPr lang="en-US" sz="1000" dirty="0">
                <a:solidFill>
                  <a:srgbClr val="002060"/>
                </a:solidFill>
              </a:rPr>
              <a:t> and Surface water supply were evaluated and determined not feasible in the JEA service area</a:t>
            </a:r>
          </a:p>
        </p:txBody>
      </p:sp>
    </p:spTree>
    <p:extLst>
      <p:ext uri="{BB962C8B-B14F-4D97-AF65-F5344CB8AC3E}">
        <p14:creationId xmlns:p14="http://schemas.microsoft.com/office/powerpoint/2010/main" val="88855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Water Supply – Near Term Solutions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23</a:t>
            </a:fld>
            <a:endParaRPr lang="en-US" dirty="0"/>
          </a:p>
        </p:txBody>
      </p:sp>
      <p:sp>
        <p:nvSpPr>
          <p:cNvPr id="8" name="Subtitle 2"/>
          <p:cNvSpPr txBox="1">
            <a:spLocks/>
          </p:cNvSpPr>
          <p:nvPr/>
        </p:nvSpPr>
        <p:spPr>
          <a:xfrm>
            <a:off x="3225654" y="1603364"/>
            <a:ext cx="5571875" cy="3911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lnSpc>
                <a:spcPct val="100000"/>
              </a:lnSpc>
              <a:spcBef>
                <a:spcPts val="0"/>
              </a:spcBef>
              <a:spcAft>
                <a:spcPts val="900"/>
              </a:spcAft>
              <a:buFont typeface="+mj-lt"/>
              <a:buAutoNum type="arabicPeriod"/>
            </a:pPr>
            <a:r>
              <a:rPr lang="en-US" sz="1800" smtClean="0">
                <a:solidFill>
                  <a:srgbClr val="002060"/>
                </a:solidFill>
                <a:ea typeface="Calibri" panose="020F0502020204030204" pitchFamily="34" charset="0"/>
                <a:cs typeface="Calibri" panose="020F0502020204030204" pitchFamily="34" charset="0"/>
              </a:rPr>
              <a:t>Continue water transfer between grids when feasible (TWMP &amp; SIPS program)</a:t>
            </a:r>
          </a:p>
          <a:p>
            <a:pPr marL="385763" indent="-385763">
              <a:lnSpc>
                <a:spcPct val="100000"/>
              </a:lnSpc>
              <a:spcBef>
                <a:spcPts val="0"/>
              </a:spcBef>
              <a:spcAft>
                <a:spcPts val="900"/>
              </a:spcAft>
              <a:buFont typeface="+mj-lt"/>
              <a:buAutoNum type="arabicPeriod"/>
            </a:pPr>
            <a:r>
              <a:rPr lang="en-US" sz="1800" smtClean="0">
                <a:solidFill>
                  <a:srgbClr val="002060"/>
                </a:solidFill>
                <a:ea typeface="Calibri" panose="020F0502020204030204" pitchFamily="34" charset="0"/>
                <a:cs typeface="Calibri" panose="020F0502020204030204" pitchFamily="34" charset="0"/>
              </a:rPr>
              <a:t>Continue expansion of JEA’s reclaimed water system</a:t>
            </a:r>
          </a:p>
          <a:p>
            <a:pPr marL="385763" indent="-385763">
              <a:lnSpc>
                <a:spcPct val="100000"/>
              </a:lnSpc>
              <a:spcBef>
                <a:spcPts val="0"/>
              </a:spcBef>
              <a:spcAft>
                <a:spcPts val="900"/>
              </a:spcAft>
              <a:buFont typeface="+mj-lt"/>
              <a:buAutoNum type="arabicPeriod"/>
            </a:pPr>
            <a:r>
              <a:rPr lang="en-US" sz="1800" smtClean="0">
                <a:solidFill>
                  <a:srgbClr val="002060"/>
                </a:solidFill>
                <a:ea typeface="Calibri" panose="020F0502020204030204" pitchFamily="34" charset="0"/>
                <a:cs typeface="Calibri" panose="020F0502020204030204" pitchFamily="34" charset="0"/>
              </a:rPr>
              <a:t>Implement Comprehensive Muti-Year Demand Side Management (DSM)/Conservation Program</a:t>
            </a:r>
          </a:p>
          <a:p>
            <a:pPr marL="385763" indent="-385763">
              <a:lnSpc>
                <a:spcPct val="100000"/>
              </a:lnSpc>
              <a:spcBef>
                <a:spcPts val="0"/>
              </a:spcBef>
              <a:spcAft>
                <a:spcPts val="900"/>
              </a:spcAft>
              <a:buFont typeface="+mj-lt"/>
              <a:buAutoNum type="arabicPeriod"/>
            </a:pPr>
            <a:r>
              <a:rPr lang="en-US" sz="1800" smtClean="0">
                <a:solidFill>
                  <a:srgbClr val="002060"/>
                </a:solidFill>
                <a:ea typeface="Calibri" panose="020F0502020204030204" pitchFamily="34" charset="0"/>
                <a:cs typeface="Calibri" panose="020F0502020204030204" pitchFamily="34" charset="0"/>
              </a:rPr>
              <a:t>Bring Alternative Water Supplies (AWS) online by 2027:</a:t>
            </a:r>
          </a:p>
          <a:p>
            <a:pPr lvl="1">
              <a:lnSpc>
                <a:spcPct val="100000"/>
              </a:lnSpc>
              <a:spcBef>
                <a:spcPts val="0"/>
              </a:spcBef>
              <a:spcAft>
                <a:spcPts val="900"/>
              </a:spcAft>
            </a:pPr>
            <a:r>
              <a:rPr lang="en-US" sz="1650" smtClean="0">
                <a:solidFill>
                  <a:srgbClr val="002060"/>
                </a:solidFill>
                <a:ea typeface="Calibri" panose="020F0502020204030204" pitchFamily="34" charset="0"/>
                <a:cs typeface="Calibri" panose="020F0502020204030204" pitchFamily="34" charset="0"/>
              </a:rPr>
              <a:t>Augment aquifer with indirect potable reuse</a:t>
            </a:r>
          </a:p>
          <a:p>
            <a:pPr lvl="1">
              <a:lnSpc>
                <a:spcPct val="100000"/>
              </a:lnSpc>
              <a:spcBef>
                <a:spcPts val="0"/>
              </a:spcBef>
              <a:spcAft>
                <a:spcPts val="900"/>
              </a:spcAft>
            </a:pPr>
            <a:r>
              <a:rPr lang="en-US" sz="1650" smtClean="0">
                <a:solidFill>
                  <a:srgbClr val="002060"/>
                </a:solidFill>
                <a:ea typeface="Calibri" panose="020F0502020204030204" pitchFamily="34" charset="0"/>
                <a:cs typeface="Calibri" panose="020F0502020204030204" pitchFamily="34" charset="0"/>
              </a:rPr>
              <a:t>Brackish groundwater desalination where effluent is not readily available</a:t>
            </a:r>
            <a:endParaRPr lang="en-US" sz="1650" dirty="0">
              <a:solidFill>
                <a:srgbClr val="002060"/>
              </a:solidFill>
              <a:ea typeface="Calibri" panose="020F0502020204030204" pitchFamily="34" charset="0"/>
              <a:cs typeface="Calibri" panose="020F0502020204030204" pitchFamily="34" charset="0"/>
            </a:endParaRPr>
          </a:p>
        </p:txBody>
      </p:sp>
      <p:sp>
        <p:nvSpPr>
          <p:cNvPr id="9" name="Title 5">
            <a:extLst>
              <a:ext uri="{FF2B5EF4-FFF2-40B4-BE49-F238E27FC236}">
                <a16:creationId xmlns:a16="http://schemas.microsoft.com/office/drawing/2014/main" id="{069F2EBE-8116-420B-8EB9-CF10EC2105DF}"/>
              </a:ext>
            </a:extLst>
          </p:cNvPr>
          <p:cNvSpPr txBox="1">
            <a:spLocks/>
          </p:cNvSpPr>
          <p:nvPr/>
        </p:nvSpPr>
        <p:spPr>
          <a:xfrm>
            <a:off x="342901" y="990848"/>
            <a:ext cx="8363249" cy="479822"/>
          </a:xfrm>
          <a:prstGeom prst="rect">
            <a:avLst/>
          </a:prstGeom>
        </p:spPr>
        <p:txBody>
          <a:bodyPr vert="horz" lIns="68580" tIns="34290" rIns="68580" bIns="34290" rtlCol="0" anchor="ctr">
            <a:noAutofit/>
          </a:bodyPr>
          <a:lstStyle>
            <a:defPPr>
              <a:defRPr lang="en-US"/>
            </a:defPPr>
            <a:lvl1pPr>
              <a:lnSpc>
                <a:spcPct val="90000"/>
              </a:lnSpc>
              <a:spcBef>
                <a:spcPct val="0"/>
              </a:spcBef>
              <a:buNone/>
              <a:defRPr sz="3000">
                <a:solidFill>
                  <a:srgbClr val="002060"/>
                </a:solidFill>
                <a:latin typeface="Franklin Gothic Medium" panose="020B0603020102020204" pitchFamily="34" charset="0"/>
                <a:ea typeface="+mj-ea"/>
                <a:cs typeface="+mj-cs"/>
              </a:defRPr>
            </a:lvl1pPr>
          </a:lstStyle>
          <a:p>
            <a:r>
              <a:rPr lang="en-US" sz="2400" dirty="0"/>
              <a:t>IWRP </a:t>
            </a:r>
            <a:r>
              <a:rPr lang="en-US" sz="2400" dirty="0" smtClean="0"/>
              <a:t>Recommendations</a:t>
            </a:r>
            <a:endParaRPr lang="en-US" sz="2400" dirty="0"/>
          </a:p>
        </p:txBody>
      </p:sp>
      <p:cxnSp>
        <p:nvCxnSpPr>
          <p:cNvPr id="16" name="Straight Connector 15"/>
          <p:cNvCxnSpPr/>
          <p:nvPr/>
        </p:nvCxnSpPr>
        <p:spPr>
          <a:xfrm flipV="1">
            <a:off x="3038279" y="1576308"/>
            <a:ext cx="0" cy="3965317"/>
          </a:xfrm>
          <a:prstGeom prst="line">
            <a:avLst/>
          </a:prstGeom>
          <a:ln>
            <a:solidFill>
              <a:srgbClr val="002060"/>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6257" b="12904"/>
          <a:stretch/>
        </p:blipFill>
        <p:spPr>
          <a:xfrm>
            <a:off x="487304" y="1663726"/>
            <a:ext cx="2107145" cy="1468311"/>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1352" t="15616" r="21226" b="11941"/>
          <a:stretch/>
        </p:blipFill>
        <p:spPr>
          <a:xfrm>
            <a:off x="477976" y="3360960"/>
            <a:ext cx="2116473" cy="1775726"/>
          </a:xfrm>
          <a:prstGeom prst="rect">
            <a:avLst/>
          </a:prstGeom>
        </p:spPr>
      </p:pic>
    </p:spTree>
    <p:extLst>
      <p:ext uri="{BB962C8B-B14F-4D97-AF65-F5344CB8AC3E}">
        <p14:creationId xmlns:p14="http://schemas.microsoft.com/office/powerpoint/2010/main" val="870884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Water Supply Solutions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24</a:t>
            </a:fld>
            <a:endParaRPr lang="en-US" dirty="0"/>
          </a:p>
        </p:txBody>
      </p:sp>
      <p:sp>
        <p:nvSpPr>
          <p:cNvPr id="8" name="TextBox 7"/>
          <p:cNvSpPr txBox="1"/>
          <p:nvPr/>
        </p:nvSpPr>
        <p:spPr>
          <a:xfrm>
            <a:off x="2347692" y="1200151"/>
            <a:ext cx="6459548" cy="1856919"/>
          </a:xfrm>
          <a:prstGeom prst="rect">
            <a:avLst/>
          </a:prstGeom>
          <a:noFill/>
        </p:spPr>
        <p:txBody>
          <a:bodyPr wrap="square" rtlCol="0">
            <a:spAutoFit/>
          </a:bodyPr>
          <a:lstStyle/>
          <a:p>
            <a:pPr>
              <a:spcAft>
                <a:spcPts val="450"/>
              </a:spcAft>
            </a:pPr>
            <a:endParaRPr lang="en-US" sz="2000" dirty="0"/>
          </a:p>
          <a:p>
            <a:pPr>
              <a:spcAft>
                <a:spcPts val="450"/>
              </a:spcAft>
            </a:pPr>
            <a:endParaRPr lang="en-US" sz="2000" dirty="0"/>
          </a:p>
          <a:p>
            <a:pPr>
              <a:spcAft>
                <a:spcPts val="450"/>
              </a:spcAft>
            </a:pPr>
            <a:endParaRPr lang="en-US" sz="2000" dirty="0"/>
          </a:p>
          <a:p>
            <a:pPr>
              <a:spcAft>
                <a:spcPts val="450"/>
              </a:spcAft>
            </a:pPr>
            <a:endParaRPr lang="en-US" sz="2000" dirty="0"/>
          </a:p>
          <a:p>
            <a:pPr algn="ctr">
              <a:spcAft>
                <a:spcPts val="450"/>
              </a:spcAft>
            </a:pPr>
            <a:endParaRPr lang="en-US" dirty="0">
              <a:solidFill>
                <a:srgbClr val="0B3066"/>
              </a:solidFill>
              <a:latin typeface="Franklin Gothic Book"/>
              <a:cs typeface="Franklin Gothic Book"/>
            </a:endParaRPr>
          </a:p>
        </p:txBody>
      </p:sp>
      <p:cxnSp>
        <p:nvCxnSpPr>
          <p:cNvPr id="9" name="Straight Connector 8"/>
          <p:cNvCxnSpPr/>
          <p:nvPr/>
        </p:nvCxnSpPr>
        <p:spPr>
          <a:xfrm>
            <a:off x="2186469" y="1720270"/>
            <a:ext cx="0" cy="380609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360974" y="2161419"/>
            <a:ext cx="1777262" cy="1418337"/>
          </a:xfrm>
          <a:prstGeom prst="rect">
            <a:avLst/>
          </a:prstGeom>
          <a:noFill/>
        </p:spPr>
        <p:txBody>
          <a:bodyPr wrap="square" rtlCol="0">
            <a:spAutoFit/>
          </a:bodyPr>
          <a:lstStyle/>
          <a:p>
            <a:pPr marL="6945">
              <a:spcAft>
                <a:spcPts val="750"/>
              </a:spcAft>
            </a:pPr>
            <a:r>
              <a:rPr lang="en-US" b="1" dirty="0">
                <a:solidFill>
                  <a:srgbClr val="0B3066"/>
                </a:solidFill>
                <a:latin typeface="Franklin Gothic Book" panose="020B0503020102020204" pitchFamily="34" charset="0"/>
              </a:rPr>
              <a:t>R&amp;D PILOTING</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Technology Evaluation</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Completed </a:t>
            </a:r>
            <a:r>
              <a:rPr lang="en-US" sz="1350" dirty="0">
                <a:solidFill>
                  <a:srgbClr val="0B3066"/>
                </a:solidFill>
                <a:latin typeface="Franklin Gothic Book" panose="020B0503020102020204" pitchFamily="34" charset="0"/>
              </a:rPr>
              <a:t>2019</a:t>
            </a:r>
          </a:p>
        </p:txBody>
      </p:sp>
      <p:sp>
        <p:nvSpPr>
          <p:cNvPr id="17" name="Chevron 16"/>
          <p:cNvSpPr/>
          <p:nvPr/>
        </p:nvSpPr>
        <p:spPr>
          <a:xfrm>
            <a:off x="2456393" y="1643891"/>
            <a:ext cx="1697767" cy="3634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Phase I</a:t>
            </a:r>
          </a:p>
        </p:txBody>
      </p:sp>
      <p:sp>
        <p:nvSpPr>
          <p:cNvPr id="18" name="Chevron 17"/>
          <p:cNvSpPr/>
          <p:nvPr/>
        </p:nvSpPr>
        <p:spPr>
          <a:xfrm>
            <a:off x="4154160" y="1643891"/>
            <a:ext cx="2467100" cy="3634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Phase II</a:t>
            </a:r>
          </a:p>
        </p:txBody>
      </p:sp>
      <p:sp>
        <p:nvSpPr>
          <p:cNvPr id="19" name="Chevron 18"/>
          <p:cNvSpPr/>
          <p:nvPr/>
        </p:nvSpPr>
        <p:spPr>
          <a:xfrm>
            <a:off x="6621260" y="1636893"/>
            <a:ext cx="2074244" cy="3634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Phase III</a:t>
            </a:r>
          </a:p>
        </p:txBody>
      </p:sp>
      <p:sp>
        <p:nvSpPr>
          <p:cNvPr id="20" name="TextBox 19"/>
          <p:cNvSpPr txBox="1"/>
          <p:nvPr/>
        </p:nvSpPr>
        <p:spPr>
          <a:xfrm>
            <a:off x="4191265" y="2152650"/>
            <a:ext cx="2215814" cy="1741502"/>
          </a:xfrm>
          <a:prstGeom prst="rect">
            <a:avLst/>
          </a:prstGeom>
          <a:noFill/>
        </p:spPr>
        <p:txBody>
          <a:bodyPr wrap="square" rtlCol="0">
            <a:spAutoFit/>
          </a:bodyPr>
          <a:lstStyle/>
          <a:p>
            <a:pPr marL="6945">
              <a:spcAft>
                <a:spcPts val="750"/>
              </a:spcAft>
            </a:pPr>
            <a:r>
              <a:rPr lang="en-US" b="1" dirty="0">
                <a:solidFill>
                  <a:srgbClr val="0B3066"/>
                </a:solidFill>
                <a:latin typeface="Franklin Gothic Book" panose="020B0503020102020204" pitchFamily="34" charset="0"/>
              </a:rPr>
              <a:t>DEMONSTRATION</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Optimize treatment </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Public education &amp; tours at demonstration facility</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Staff Training </a:t>
            </a:r>
          </a:p>
        </p:txBody>
      </p:sp>
      <p:sp>
        <p:nvSpPr>
          <p:cNvPr id="21" name="TextBox 20"/>
          <p:cNvSpPr txBox="1"/>
          <p:nvPr/>
        </p:nvSpPr>
        <p:spPr>
          <a:xfrm>
            <a:off x="6508823" y="2138654"/>
            <a:ext cx="2170758" cy="1418337"/>
          </a:xfrm>
          <a:prstGeom prst="rect">
            <a:avLst/>
          </a:prstGeom>
          <a:noFill/>
        </p:spPr>
        <p:txBody>
          <a:bodyPr wrap="square" rtlCol="0">
            <a:spAutoFit/>
          </a:bodyPr>
          <a:lstStyle/>
          <a:p>
            <a:pPr marL="6945">
              <a:spcAft>
                <a:spcPts val="750"/>
              </a:spcAft>
            </a:pPr>
            <a:r>
              <a:rPr lang="en-US" b="1" dirty="0">
                <a:solidFill>
                  <a:srgbClr val="0B3066"/>
                </a:solidFill>
                <a:latin typeface="Franklin Gothic Book" panose="020B0503020102020204" pitchFamily="34" charset="0"/>
              </a:rPr>
              <a:t>IMPLEMENTATION</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Full Scale Implementation</a:t>
            </a:r>
          </a:p>
          <a:p>
            <a:pPr lvl="1" indent="-137160">
              <a:spcAft>
                <a:spcPts val="900"/>
              </a:spcAft>
              <a:buClr>
                <a:srgbClr val="002060"/>
              </a:buClr>
              <a:buSzPct val="125000"/>
              <a:buFont typeface="Arial" panose="020B0604020202020204" pitchFamily="34" charset="0"/>
              <a:buChar char="•"/>
            </a:pPr>
            <a:r>
              <a:rPr lang="en-US" sz="1350" dirty="0">
                <a:solidFill>
                  <a:srgbClr val="002060"/>
                </a:solidFill>
              </a:rPr>
              <a:t>System expandable as demands increase </a:t>
            </a:r>
          </a:p>
        </p:txBody>
      </p:sp>
      <p:cxnSp>
        <p:nvCxnSpPr>
          <p:cNvPr id="22" name="Straight Connector 21"/>
          <p:cNvCxnSpPr/>
          <p:nvPr/>
        </p:nvCxnSpPr>
        <p:spPr>
          <a:xfrm>
            <a:off x="4166574" y="2252929"/>
            <a:ext cx="0" cy="178320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90148" y="2252929"/>
            <a:ext cx="0" cy="178320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itle 5">
            <a:extLst>
              <a:ext uri="{FF2B5EF4-FFF2-40B4-BE49-F238E27FC236}">
                <a16:creationId xmlns:a16="http://schemas.microsoft.com/office/drawing/2014/main" id="{069F2EBE-8116-420B-8EB9-CF10EC2105DF}"/>
              </a:ext>
            </a:extLst>
          </p:cNvPr>
          <p:cNvSpPr txBox="1">
            <a:spLocks/>
          </p:cNvSpPr>
          <p:nvPr/>
        </p:nvSpPr>
        <p:spPr>
          <a:xfrm>
            <a:off x="339571" y="990848"/>
            <a:ext cx="8178800" cy="479822"/>
          </a:xfrm>
          <a:prstGeom prst="rect">
            <a:avLst/>
          </a:prstGeom>
        </p:spPr>
        <p:txBody>
          <a:bodyPr vert="horz" lIns="68580" tIns="34290" rIns="68580" bIns="34290" rtlCol="0" anchor="ctr">
            <a:noAutofit/>
          </a:bodyPr>
          <a:lstStyle>
            <a:defPPr>
              <a:defRPr lang="en-US"/>
            </a:defPPr>
            <a:lvl1pPr>
              <a:lnSpc>
                <a:spcPct val="90000"/>
              </a:lnSpc>
              <a:spcBef>
                <a:spcPct val="0"/>
              </a:spcBef>
              <a:buNone/>
              <a:defRPr sz="3000">
                <a:solidFill>
                  <a:srgbClr val="002060"/>
                </a:solidFill>
                <a:latin typeface="Franklin Gothic Medium" panose="020B0603020102020204" pitchFamily="34" charset="0"/>
                <a:ea typeface="+mj-ea"/>
                <a:cs typeface="+mj-cs"/>
              </a:defRPr>
            </a:lvl1pPr>
          </a:lstStyle>
          <a:p>
            <a:r>
              <a:rPr lang="en-US" sz="2400" dirty="0"/>
              <a:t>Purified Water Program </a:t>
            </a:r>
            <a:r>
              <a:rPr lang="en-US" sz="1800" dirty="0"/>
              <a:t>(Potable Reuse)</a:t>
            </a:r>
          </a:p>
        </p:txBody>
      </p:sp>
      <p:grpSp>
        <p:nvGrpSpPr>
          <p:cNvPr id="30" name="Group 29"/>
          <p:cNvGrpSpPr/>
          <p:nvPr/>
        </p:nvGrpSpPr>
        <p:grpSpPr>
          <a:xfrm>
            <a:off x="2472751" y="4281298"/>
            <a:ext cx="6129140" cy="1239502"/>
            <a:chOff x="3302122" y="4855600"/>
            <a:chExt cx="8172186" cy="1652669"/>
          </a:xfrm>
        </p:grpSpPr>
        <p:grpSp>
          <p:nvGrpSpPr>
            <p:cNvPr id="31" name="Group 30"/>
            <p:cNvGrpSpPr/>
            <p:nvPr/>
          </p:nvGrpSpPr>
          <p:grpSpPr>
            <a:xfrm>
              <a:off x="3302122" y="4855600"/>
              <a:ext cx="8172186" cy="1652669"/>
              <a:chOff x="2908987" y="4652327"/>
              <a:chExt cx="8172186" cy="1652669"/>
            </a:xfrm>
          </p:grpSpPr>
          <p:pic>
            <p:nvPicPr>
              <p:cNvPr id="3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935" y="4668180"/>
                <a:ext cx="817758" cy="8077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345" y="4657344"/>
                <a:ext cx="812741" cy="8127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0738" y="4662361"/>
                <a:ext cx="802707" cy="8027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1465" y="4652327"/>
                <a:ext cx="812741" cy="81274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908987" y="5390163"/>
                <a:ext cx="1713653" cy="307776"/>
              </a:xfrm>
              <a:prstGeom prst="rect">
                <a:avLst/>
              </a:prstGeom>
              <a:noFill/>
            </p:spPr>
            <p:txBody>
              <a:bodyPr wrap="square" rtlCol="0">
                <a:spAutoFit/>
              </a:bodyPr>
              <a:lstStyle/>
              <a:p>
                <a:pPr algn="ctr"/>
                <a:r>
                  <a:rPr lang="en-US" sz="900" b="1" spc="75" dirty="0">
                    <a:solidFill>
                      <a:schemeClr val="accent5">
                        <a:lumMod val="50000"/>
                      </a:schemeClr>
                    </a:solidFill>
                    <a:latin typeface="+mj-lt"/>
                  </a:rPr>
                  <a:t>CONSERVATION</a:t>
                </a:r>
              </a:p>
            </p:txBody>
          </p:sp>
          <p:sp>
            <p:nvSpPr>
              <p:cNvPr id="38" name="TextBox 37"/>
              <p:cNvSpPr txBox="1"/>
              <p:nvPr/>
            </p:nvSpPr>
            <p:spPr>
              <a:xfrm>
                <a:off x="4650888" y="5400400"/>
                <a:ext cx="1713653" cy="492443"/>
              </a:xfrm>
              <a:prstGeom prst="rect">
                <a:avLst/>
              </a:prstGeom>
              <a:noFill/>
            </p:spPr>
            <p:txBody>
              <a:bodyPr wrap="square" rtlCol="0">
                <a:spAutoFit/>
              </a:bodyPr>
              <a:lstStyle>
                <a:defPPr>
                  <a:defRPr lang="en-US"/>
                </a:defPPr>
                <a:lvl1pPr algn="ctr">
                  <a:defRPr sz="1200" b="1" spc="100">
                    <a:solidFill>
                      <a:schemeClr val="accent5">
                        <a:lumMod val="50000"/>
                      </a:schemeClr>
                    </a:solidFill>
                    <a:latin typeface="+mj-lt"/>
                  </a:defRPr>
                </a:lvl1pPr>
              </a:lstStyle>
              <a:p>
                <a:r>
                  <a:rPr lang="en-US" sz="900" dirty="0"/>
                  <a:t>RECLAIMED </a:t>
                </a:r>
              </a:p>
              <a:p>
                <a:r>
                  <a:rPr lang="en-US" sz="900" dirty="0"/>
                  <a:t>WATER</a:t>
                </a:r>
              </a:p>
            </p:txBody>
          </p:sp>
          <p:sp>
            <p:nvSpPr>
              <p:cNvPr id="39" name="TextBox 38"/>
              <p:cNvSpPr txBox="1"/>
              <p:nvPr/>
            </p:nvSpPr>
            <p:spPr>
              <a:xfrm>
                <a:off x="6385265" y="5390163"/>
                <a:ext cx="1713653" cy="492443"/>
              </a:xfrm>
              <a:prstGeom prst="rect">
                <a:avLst/>
              </a:prstGeom>
              <a:noFill/>
            </p:spPr>
            <p:txBody>
              <a:bodyPr wrap="square" rtlCol="0">
                <a:spAutoFit/>
              </a:bodyPr>
              <a:lstStyle>
                <a:defPPr>
                  <a:defRPr lang="en-US"/>
                </a:defPPr>
                <a:lvl1pPr algn="ctr">
                  <a:defRPr sz="1200" b="1" spc="100">
                    <a:solidFill>
                      <a:schemeClr val="accent5">
                        <a:lumMod val="50000"/>
                      </a:schemeClr>
                    </a:solidFill>
                    <a:latin typeface="+mj-lt"/>
                  </a:defRPr>
                </a:lvl1pPr>
              </a:lstStyle>
              <a:p>
                <a:r>
                  <a:rPr lang="en-US" sz="900" dirty="0"/>
                  <a:t>PURIFIED</a:t>
                </a:r>
              </a:p>
              <a:p>
                <a:r>
                  <a:rPr lang="en-US" sz="900" dirty="0"/>
                  <a:t>WATER</a:t>
                </a:r>
              </a:p>
            </p:txBody>
          </p:sp>
          <p:sp>
            <p:nvSpPr>
              <p:cNvPr id="40" name="TextBox 39"/>
              <p:cNvSpPr txBox="1"/>
              <p:nvPr/>
            </p:nvSpPr>
            <p:spPr>
              <a:xfrm>
                <a:off x="8119643" y="5400400"/>
                <a:ext cx="1713653" cy="492443"/>
              </a:xfrm>
              <a:prstGeom prst="rect">
                <a:avLst/>
              </a:prstGeom>
              <a:noFill/>
            </p:spPr>
            <p:txBody>
              <a:bodyPr wrap="square" rtlCol="0">
                <a:spAutoFit/>
              </a:bodyPr>
              <a:lstStyle>
                <a:defPPr>
                  <a:defRPr lang="en-US"/>
                </a:defPPr>
                <a:lvl1pPr algn="ctr">
                  <a:defRPr sz="1200" b="1" spc="100">
                    <a:solidFill>
                      <a:schemeClr val="accent5">
                        <a:lumMod val="50000"/>
                      </a:schemeClr>
                    </a:solidFill>
                    <a:latin typeface="+mj-lt"/>
                  </a:defRPr>
                </a:lvl1pPr>
              </a:lstStyle>
              <a:p>
                <a:r>
                  <a:rPr lang="en-US" sz="900" dirty="0"/>
                  <a:t>BRACKISH</a:t>
                </a:r>
              </a:p>
              <a:p>
                <a:r>
                  <a:rPr lang="en-US" sz="900" dirty="0"/>
                  <a:t>GROUNDWATER</a:t>
                </a:r>
              </a:p>
            </p:txBody>
          </p:sp>
          <p:cxnSp>
            <p:nvCxnSpPr>
              <p:cNvPr id="41" name="Straight Arrow Connector 40"/>
              <p:cNvCxnSpPr/>
              <p:nvPr/>
            </p:nvCxnSpPr>
            <p:spPr>
              <a:xfrm>
                <a:off x="3285067" y="6143413"/>
                <a:ext cx="7796106"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2" name="TextBox 41"/>
              <p:cNvSpPr txBox="1"/>
              <p:nvPr/>
            </p:nvSpPr>
            <p:spPr>
              <a:xfrm>
                <a:off x="5145744" y="6012608"/>
                <a:ext cx="4073088" cy="292388"/>
              </a:xfrm>
              <a:prstGeom prst="rect">
                <a:avLst/>
              </a:prstGeom>
              <a:solidFill>
                <a:schemeClr val="bg1"/>
              </a:solidFill>
            </p:spPr>
            <p:txBody>
              <a:bodyPr wrap="square" rtlCol="0">
                <a:spAutoFit/>
              </a:bodyPr>
              <a:lstStyle/>
              <a:p>
                <a:pPr algn="ctr"/>
                <a:r>
                  <a:rPr lang="en-US" sz="825" spc="300" dirty="0">
                    <a:solidFill>
                      <a:schemeClr val="accent5">
                        <a:lumMod val="50000"/>
                      </a:schemeClr>
                    </a:solidFill>
                    <a:latin typeface="+mj-lt"/>
                  </a:rPr>
                  <a:t>INCREASING COST AND COMPLEXITY</a:t>
                </a:r>
              </a:p>
            </p:txBody>
          </p:sp>
          <p:cxnSp>
            <p:nvCxnSpPr>
              <p:cNvPr id="43" name="Straight Connector 42"/>
              <p:cNvCxnSpPr/>
              <p:nvPr/>
            </p:nvCxnSpPr>
            <p:spPr>
              <a:xfrm>
                <a:off x="4650888" y="5421233"/>
                <a:ext cx="0" cy="526267"/>
              </a:xfrm>
              <a:prstGeom prst="line">
                <a:avLst/>
              </a:prstGeom>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a:off x="6386260" y="5421233"/>
                <a:ext cx="0" cy="526267"/>
              </a:xfrm>
              <a:prstGeom prst="line">
                <a:avLst/>
              </a:prstGeom>
            </p:spPr>
            <p:style>
              <a:lnRef idx="3">
                <a:schemeClr val="accent1"/>
              </a:lnRef>
              <a:fillRef idx="0">
                <a:schemeClr val="accent1"/>
              </a:fillRef>
              <a:effectRef idx="2">
                <a:schemeClr val="accent1"/>
              </a:effectRef>
              <a:fontRef idx="minor">
                <a:schemeClr val="tx1"/>
              </a:fontRef>
            </p:style>
          </p:cxnSp>
          <p:cxnSp>
            <p:nvCxnSpPr>
              <p:cNvPr id="45" name="Straight Connector 44"/>
              <p:cNvCxnSpPr/>
              <p:nvPr/>
            </p:nvCxnSpPr>
            <p:spPr>
              <a:xfrm>
                <a:off x="8096526" y="5421233"/>
                <a:ext cx="0" cy="526267"/>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Straight Connector 45"/>
              <p:cNvCxnSpPr/>
              <p:nvPr/>
            </p:nvCxnSpPr>
            <p:spPr>
              <a:xfrm>
                <a:off x="9707182" y="5421233"/>
                <a:ext cx="0" cy="526267"/>
              </a:xfrm>
              <a:prstGeom prst="line">
                <a:avLst/>
              </a:prstGeom>
            </p:spPr>
            <p:style>
              <a:lnRef idx="3">
                <a:schemeClr val="accent1"/>
              </a:lnRef>
              <a:fillRef idx="0">
                <a:schemeClr val="accent1"/>
              </a:fillRef>
              <a:effectRef idx="2">
                <a:schemeClr val="accent1"/>
              </a:effectRef>
              <a:fontRef idx="minor">
                <a:schemeClr val="tx1"/>
              </a:fontRef>
            </p:style>
          </p:cxnSp>
          <p:sp>
            <p:nvSpPr>
              <p:cNvPr id="47" name="Right Arrow 46"/>
              <p:cNvSpPr/>
              <p:nvPr/>
            </p:nvSpPr>
            <p:spPr>
              <a:xfrm>
                <a:off x="4345723" y="4940332"/>
                <a:ext cx="629760" cy="261594"/>
              </a:xfrm>
              <a:prstGeom prst="rightArrow">
                <a:avLst>
                  <a:gd name="adj1" fmla="val 46969"/>
                  <a:gd name="adj2" fmla="val 7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48" name="Right Arrow 47"/>
              <p:cNvSpPr/>
              <p:nvPr/>
            </p:nvSpPr>
            <p:spPr>
              <a:xfrm>
                <a:off x="7816926" y="4940332"/>
                <a:ext cx="629760" cy="261594"/>
              </a:xfrm>
              <a:prstGeom prst="rightArrow">
                <a:avLst>
                  <a:gd name="adj1" fmla="val 46969"/>
                  <a:gd name="adj2" fmla="val 7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49" name="Right Arrow 48"/>
              <p:cNvSpPr/>
              <p:nvPr/>
            </p:nvSpPr>
            <p:spPr>
              <a:xfrm>
                <a:off x="6096353" y="4940332"/>
                <a:ext cx="629760" cy="261594"/>
              </a:xfrm>
              <a:prstGeom prst="rightArrow">
                <a:avLst>
                  <a:gd name="adj1" fmla="val 46969"/>
                  <a:gd name="adj2" fmla="val 7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50" name="Right Arrow 49"/>
              <p:cNvSpPr/>
              <p:nvPr/>
            </p:nvSpPr>
            <p:spPr>
              <a:xfrm>
                <a:off x="9526776" y="4940332"/>
                <a:ext cx="629760" cy="261594"/>
              </a:xfrm>
              <a:prstGeom prst="rightArrow">
                <a:avLst>
                  <a:gd name="adj1" fmla="val 46969"/>
                  <a:gd name="adj2" fmla="val 7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grpSp>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r="75479" b="73632"/>
            <a:stretch/>
          </p:blipFill>
          <p:spPr>
            <a:xfrm>
              <a:off x="9066693" y="4962867"/>
              <a:ext cx="626345" cy="623070"/>
            </a:xfrm>
            <a:prstGeom prst="rect">
              <a:avLst/>
            </a:prstGeom>
          </p:spPr>
        </p:pic>
      </p:grpSp>
      <p:sp>
        <p:nvSpPr>
          <p:cNvPr id="51" name="TextBox 50"/>
          <p:cNvSpPr txBox="1"/>
          <p:nvPr/>
        </p:nvSpPr>
        <p:spPr>
          <a:xfrm>
            <a:off x="7612905" y="4847864"/>
            <a:ext cx="1285240" cy="369332"/>
          </a:xfrm>
          <a:prstGeom prst="rect">
            <a:avLst/>
          </a:prstGeom>
          <a:noFill/>
        </p:spPr>
        <p:txBody>
          <a:bodyPr wrap="square" rtlCol="0">
            <a:spAutoFit/>
          </a:bodyPr>
          <a:lstStyle>
            <a:defPPr>
              <a:defRPr lang="en-US"/>
            </a:defPPr>
            <a:lvl1pPr algn="ctr">
              <a:defRPr sz="1200" b="1" spc="100">
                <a:solidFill>
                  <a:schemeClr val="accent5">
                    <a:lumMod val="50000"/>
                  </a:schemeClr>
                </a:solidFill>
                <a:latin typeface="+mj-lt"/>
              </a:defRPr>
            </a:lvl1pPr>
          </a:lstStyle>
          <a:p>
            <a:r>
              <a:rPr lang="en-US" sz="900" dirty="0"/>
              <a:t>SURFACE</a:t>
            </a:r>
          </a:p>
          <a:p>
            <a:r>
              <a:rPr lang="en-US" sz="900" dirty="0"/>
              <a:t>WATER</a:t>
            </a:r>
          </a:p>
        </p:txBody>
      </p:sp>
      <p:sp>
        <p:nvSpPr>
          <p:cNvPr id="52" name="Rectangle 51"/>
          <p:cNvSpPr/>
          <p:nvPr/>
        </p:nvSpPr>
        <p:spPr>
          <a:xfrm>
            <a:off x="74974" y="1870245"/>
            <a:ext cx="2027654" cy="2931572"/>
          </a:xfrm>
          <a:prstGeom prst="rect">
            <a:avLst/>
          </a:prstGeom>
        </p:spPr>
        <p:txBody>
          <a:bodyPr wrap="square">
            <a:spAutoFit/>
          </a:bodyPr>
          <a:lstStyle/>
          <a:p>
            <a:pPr marL="137160" indent="-137160">
              <a:spcAft>
                <a:spcPts val="900"/>
              </a:spcAft>
              <a:buClr>
                <a:srgbClr val="002060"/>
              </a:buClr>
              <a:buFont typeface="Arial" panose="020B0604020202020204" pitchFamily="34" charset="0"/>
              <a:buChar char="•"/>
            </a:pPr>
            <a:r>
              <a:rPr lang="en-US" sz="1350" dirty="0">
                <a:solidFill>
                  <a:srgbClr val="002060"/>
                </a:solidFill>
                <a:latin typeface="Franklin Gothic Book" panose="020B0503020102020204" pitchFamily="34" charset="0"/>
                <a:cs typeface="Franklin Gothic Book"/>
              </a:rPr>
              <a:t>Purification is one cost competitive option to meeting future demands</a:t>
            </a:r>
          </a:p>
          <a:p>
            <a:pPr marL="137160" indent="-137160">
              <a:spcAft>
                <a:spcPts val="900"/>
              </a:spcAft>
              <a:buClr>
                <a:srgbClr val="002060"/>
              </a:buClr>
              <a:buFont typeface="Arial" panose="020B0604020202020204" pitchFamily="34" charset="0"/>
              <a:buChar char="•"/>
            </a:pPr>
            <a:r>
              <a:rPr lang="en-US" sz="1350" dirty="0">
                <a:solidFill>
                  <a:srgbClr val="002060"/>
                </a:solidFill>
                <a:latin typeface="Franklin Gothic Book" panose="020B0503020102020204" pitchFamily="34" charset="0"/>
                <a:cs typeface="Franklin Gothic Book"/>
              </a:rPr>
              <a:t>Protect water resources of the region</a:t>
            </a:r>
          </a:p>
          <a:p>
            <a:pPr marL="137160" indent="-137160">
              <a:spcAft>
                <a:spcPts val="900"/>
              </a:spcAft>
              <a:buClr>
                <a:srgbClr val="002060"/>
              </a:buClr>
              <a:buFont typeface="Arial" panose="020B0604020202020204" pitchFamily="34" charset="0"/>
              <a:buChar char="•"/>
            </a:pPr>
            <a:r>
              <a:rPr lang="en-US" sz="1350" dirty="0">
                <a:solidFill>
                  <a:srgbClr val="002060"/>
                </a:solidFill>
                <a:latin typeface="Franklin Gothic Book" panose="020B0503020102020204" pitchFamily="34" charset="0"/>
                <a:cs typeface="Franklin Gothic Book"/>
              </a:rPr>
              <a:t>Directly decreases the effluent conveyed to the river</a:t>
            </a:r>
          </a:p>
          <a:p>
            <a:pPr marL="137160" indent="-137160">
              <a:spcAft>
                <a:spcPts val="900"/>
              </a:spcAft>
              <a:buClr>
                <a:srgbClr val="002060"/>
              </a:buClr>
              <a:buFont typeface="Arial" panose="020B0604020202020204" pitchFamily="34" charset="0"/>
              <a:buChar char="•"/>
            </a:pPr>
            <a:r>
              <a:rPr lang="en-US" sz="1350" dirty="0">
                <a:solidFill>
                  <a:srgbClr val="002060"/>
                </a:solidFill>
                <a:latin typeface="Franklin Gothic Book" panose="020B0503020102020204" pitchFamily="34" charset="0"/>
                <a:cs typeface="Franklin Gothic Book"/>
              </a:rPr>
              <a:t>Public education is critical for successful implementation</a:t>
            </a:r>
          </a:p>
        </p:txBody>
      </p:sp>
    </p:spTree>
    <p:extLst>
      <p:ext uri="{BB962C8B-B14F-4D97-AF65-F5344CB8AC3E}">
        <p14:creationId xmlns:p14="http://schemas.microsoft.com/office/powerpoint/2010/main" val="3154984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Water Supply Solutions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25</a:t>
            </a:fld>
            <a:endParaRPr lang="en-US" dirty="0"/>
          </a:p>
        </p:txBody>
      </p:sp>
      <p:sp>
        <p:nvSpPr>
          <p:cNvPr id="8" name="TextBox 7"/>
          <p:cNvSpPr txBox="1"/>
          <p:nvPr/>
        </p:nvSpPr>
        <p:spPr>
          <a:xfrm>
            <a:off x="541734" y="1663014"/>
            <a:ext cx="4196068" cy="3293209"/>
          </a:xfrm>
          <a:prstGeom prst="rect">
            <a:avLst/>
          </a:prstGeom>
          <a:noFill/>
        </p:spPr>
        <p:txBody>
          <a:bodyPr wrap="square" rtlCol="0">
            <a:spAutoFit/>
          </a:bodyPr>
          <a:lstStyle/>
          <a:p>
            <a:pPr marL="137160" indent="-137160">
              <a:spcAft>
                <a:spcPts val="450"/>
              </a:spcAft>
              <a:buClr>
                <a:srgbClr val="002060"/>
              </a:buClr>
              <a:buFont typeface="Arial" panose="020B0604020202020204" pitchFamily="34" charset="0"/>
              <a:buChar char="•"/>
            </a:pPr>
            <a:r>
              <a:rPr lang="en-US" sz="1650" dirty="0">
                <a:solidFill>
                  <a:srgbClr val="002060"/>
                </a:solidFill>
                <a:latin typeface="Franklin Gothic Book"/>
                <a:cs typeface="Franklin Gothic Book"/>
              </a:rPr>
              <a:t>Brackish Groundwater utilizes a layer of the aquifer not currently being used.</a:t>
            </a:r>
          </a:p>
          <a:p>
            <a:pPr marL="137160" indent="-137160">
              <a:spcAft>
                <a:spcPts val="450"/>
              </a:spcAft>
              <a:buClr>
                <a:srgbClr val="002060"/>
              </a:buClr>
              <a:buFont typeface="Arial" panose="020B0604020202020204" pitchFamily="34" charset="0"/>
              <a:buChar char="•"/>
            </a:pPr>
            <a:endParaRPr lang="en-US" sz="600" dirty="0">
              <a:solidFill>
                <a:srgbClr val="002060"/>
              </a:solidFill>
              <a:latin typeface="Franklin Gothic Book"/>
              <a:cs typeface="Franklin Gothic Book"/>
            </a:endParaRPr>
          </a:p>
          <a:p>
            <a:pPr marL="137160" indent="-137160">
              <a:spcAft>
                <a:spcPts val="450"/>
              </a:spcAft>
              <a:buClr>
                <a:srgbClr val="002060"/>
              </a:buClr>
              <a:buFont typeface="Arial" panose="020B0604020202020204" pitchFamily="34" charset="0"/>
              <a:buChar char="•"/>
            </a:pPr>
            <a:r>
              <a:rPr lang="en-US" sz="1650" dirty="0">
                <a:solidFill>
                  <a:srgbClr val="002060"/>
                </a:solidFill>
                <a:cs typeface="Franklin Gothic Book"/>
              </a:rPr>
              <a:t>This source could be implemented where a source for potable reuse is not readily available.</a:t>
            </a:r>
          </a:p>
          <a:p>
            <a:pPr marL="137160" indent="-137160">
              <a:spcAft>
                <a:spcPts val="450"/>
              </a:spcAft>
              <a:buClr>
                <a:srgbClr val="002060"/>
              </a:buClr>
              <a:buFont typeface="Arial" panose="020B0604020202020204" pitchFamily="34" charset="0"/>
              <a:buChar char="•"/>
            </a:pPr>
            <a:endParaRPr lang="en-US" sz="600" dirty="0">
              <a:solidFill>
                <a:srgbClr val="002060"/>
              </a:solidFill>
              <a:cs typeface="Franklin Gothic Book"/>
            </a:endParaRPr>
          </a:p>
          <a:p>
            <a:pPr marL="137160" indent="-137160">
              <a:spcAft>
                <a:spcPts val="450"/>
              </a:spcAft>
              <a:buClr>
                <a:srgbClr val="002060"/>
              </a:buClr>
              <a:buFont typeface="Arial" panose="020B0604020202020204" pitchFamily="34" charset="0"/>
              <a:buChar char="•"/>
            </a:pPr>
            <a:r>
              <a:rPr lang="en-US" sz="1650" dirty="0">
                <a:solidFill>
                  <a:srgbClr val="002060"/>
                </a:solidFill>
                <a:cs typeface="Franklin Gothic Book"/>
              </a:rPr>
              <a:t>Salinity ranges from 1,000 to 6,000mg/L, (Ocean 35,000 mg/L) which will require reverse osmosis for treatment. </a:t>
            </a:r>
          </a:p>
          <a:p>
            <a:pPr marL="137160" indent="-137160">
              <a:spcAft>
                <a:spcPts val="450"/>
              </a:spcAft>
              <a:buClr>
                <a:srgbClr val="002060"/>
              </a:buClr>
              <a:buFont typeface="Arial" panose="020B0604020202020204" pitchFamily="34" charset="0"/>
              <a:buChar char="•"/>
            </a:pPr>
            <a:endParaRPr lang="en-US" sz="600" dirty="0">
              <a:solidFill>
                <a:srgbClr val="002060"/>
              </a:solidFill>
              <a:cs typeface="Franklin Gothic Book"/>
            </a:endParaRPr>
          </a:p>
          <a:p>
            <a:pPr marL="137160" indent="-137160">
              <a:spcAft>
                <a:spcPts val="450"/>
              </a:spcAft>
              <a:buClr>
                <a:srgbClr val="002060"/>
              </a:buClr>
              <a:buFont typeface="Arial" panose="020B0604020202020204" pitchFamily="34" charset="0"/>
              <a:buChar char="•"/>
            </a:pPr>
            <a:r>
              <a:rPr lang="en-US" sz="1650" dirty="0">
                <a:solidFill>
                  <a:srgbClr val="002060"/>
                </a:solidFill>
                <a:latin typeface="Franklin Gothic Book"/>
                <a:cs typeface="Franklin Gothic Book"/>
              </a:rPr>
              <a:t>This option would not reduce discharge to the St. Johns River.</a:t>
            </a:r>
          </a:p>
        </p:txBody>
      </p:sp>
      <p:sp>
        <p:nvSpPr>
          <p:cNvPr id="9" name="Slide Number Placeholder 2"/>
          <p:cNvSpPr txBox="1">
            <a:spLocks/>
          </p:cNvSpPr>
          <p:nvPr/>
        </p:nvSpPr>
        <p:spPr>
          <a:xfrm>
            <a:off x="6892611" y="5660865"/>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46E7F6-CA7A-4D31-8D51-F369B6F3B913}" type="slidenum">
              <a:rPr lang="en-US" smtClean="0"/>
              <a:pPr/>
              <a:t>25</a:t>
            </a:fld>
            <a:endParaRPr lang="en-US" dirty="0"/>
          </a:p>
        </p:txBody>
      </p:sp>
      <p:sp>
        <p:nvSpPr>
          <p:cNvPr id="16" name="Title 5">
            <a:extLst>
              <a:ext uri="{FF2B5EF4-FFF2-40B4-BE49-F238E27FC236}">
                <a16:creationId xmlns:a16="http://schemas.microsoft.com/office/drawing/2014/main" id="{069F2EBE-8116-420B-8EB9-CF10EC2105DF}"/>
              </a:ext>
            </a:extLst>
          </p:cNvPr>
          <p:cNvSpPr txBox="1">
            <a:spLocks/>
          </p:cNvSpPr>
          <p:nvPr/>
        </p:nvSpPr>
        <p:spPr>
          <a:xfrm>
            <a:off x="339571" y="990848"/>
            <a:ext cx="8178800" cy="479822"/>
          </a:xfrm>
          <a:prstGeom prst="rect">
            <a:avLst/>
          </a:prstGeom>
        </p:spPr>
        <p:txBody>
          <a:bodyPr vert="horz" lIns="68580" tIns="34290" rIns="68580" bIns="34290" rtlCol="0" anchor="ctr">
            <a:noAutofit/>
          </a:bodyPr>
          <a:lstStyle>
            <a:defPPr>
              <a:defRPr lang="en-US"/>
            </a:defPPr>
            <a:lvl1pPr>
              <a:lnSpc>
                <a:spcPct val="90000"/>
              </a:lnSpc>
              <a:spcBef>
                <a:spcPct val="0"/>
              </a:spcBef>
              <a:buNone/>
              <a:defRPr sz="3000">
                <a:solidFill>
                  <a:srgbClr val="002060"/>
                </a:solidFill>
                <a:latin typeface="Franklin Gothic Medium" panose="020B0603020102020204" pitchFamily="34" charset="0"/>
                <a:ea typeface="+mj-ea"/>
                <a:cs typeface="+mj-cs"/>
              </a:defRPr>
            </a:lvl1pPr>
          </a:lstStyle>
          <a:p>
            <a:r>
              <a:rPr lang="en-US" sz="2400" dirty="0"/>
              <a:t>Brackish Groundwater</a:t>
            </a:r>
          </a:p>
        </p:txBody>
      </p:sp>
      <p:grpSp>
        <p:nvGrpSpPr>
          <p:cNvPr id="17" name="Group 16"/>
          <p:cNvGrpSpPr/>
          <p:nvPr/>
        </p:nvGrpSpPr>
        <p:grpSpPr>
          <a:xfrm>
            <a:off x="4820397" y="1337961"/>
            <a:ext cx="3977242" cy="4345106"/>
            <a:chOff x="6427195" y="640948"/>
            <a:chExt cx="5302989" cy="5793474"/>
          </a:xfrm>
        </p:grpSpPr>
        <p:grpSp>
          <p:nvGrpSpPr>
            <p:cNvPr id="18" name="Group 17"/>
            <p:cNvGrpSpPr/>
            <p:nvPr/>
          </p:nvGrpSpPr>
          <p:grpSpPr>
            <a:xfrm>
              <a:off x="6427195" y="640948"/>
              <a:ext cx="5302989" cy="5793474"/>
              <a:chOff x="7411988" y="794917"/>
              <a:chExt cx="5302989" cy="5793474"/>
            </a:xfrm>
          </p:grpSpPr>
          <p:pic>
            <p:nvPicPr>
              <p:cNvPr id="26" name="Picture 25" descr="A close up of a map&#10;&#10;Description automatically generated">
                <a:extLst>
                  <a:ext uri="{FF2B5EF4-FFF2-40B4-BE49-F238E27FC236}">
                    <a16:creationId xmlns:a16="http://schemas.microsoft.com/office/drawing/2014/main" id="{CFEF53F5-8968-454B-8692-7BDAB622A3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79" t="12427" r="36466" b="10588"/>
              <a:stretch/>
            </p:blipFill>
            <p:spPr>
              <a:xfrm>
                <a:off x="7737844" y="1308777"/>
                <a:ext cx="2753289" cy="5279614"/>
              </a:xfrm>
              <a:prstGeom prst="rect">
                <a:avLst/>
              </a:prstGeom>
            </p:spPr>
          </p:pic>
          <p:cxnSp>
            <p:nvCxnSpPr>
              <p:cNvPr id="27" name="Straight Connector 26">
                <a:extLst>
                  <a:ext uri="{FF2B5EF4-FFF2-40B4-BE49-F238E27FC236}">
                    <a16:creationId xmlns:a16="http://schemas.microsoft.com/office/drawing/2014/main" id="{50D94881-DB6B-4267-A620-AE9474DBAE2B}"/>
                  </a:ext>
                </a:extLst>
              </p:cNvPr>
              <p:cNvCxnSpPr/>
              <p:nvPr/>
            </p:nvCxnSpPr>
            <p:spPr>
              <a:xfrm>
                <a:off x="9574306" y="1469571"/>
                <a:ext cx="1201270"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239C1A5-7B62-4EA6-A712-B04E31DEED53}"/>
                  </a:ext>
                </a:extLst>
              </p:cNvPr>
              <p:cNvSpPr txBox="1"/>
              <p:nvPr/>
            </p:nvSpPr>
            <p:spPr>
              <a:xfrm>
                <a:off x="10891858" y="1315682"/>
                <a:ext cx="1199473" cy="338555"/>
              </a:xfrm>
              <a:prstGeom prst="rect">
                <a:avLst/>
              </a:prstGeom>
              <a:noFill/>
            </p:spPr>
            <p:txBody>
              <a:bodyPr wrap="none" rtlCol="0">
                <a:spAutoFit/>
              </a:bodyPr>
              <a:lstStyle/>
              <a:p>
                <a:r>
                  <a:rPr lang="en-US" sz="1050" b="1" dirty="0"/>
                  <a:t>Land Surface</a:t>
                </a:r>
              </a:p>
            </p:txBody>
          </p:sp>
          <p:sp>
            <p:nvSpPr>
              <p:cNvPr id="29" name="Right Brace 28">
                <a:extLst>
                  <a:ext uri="{FF2B5EF4-FFF2-40B4-BE49-F238E27FC236}">
                    <a16:creationId xmlns:a16="http://schemas.microsoft.com/office/drawing/2014/main" id="{491C5AD4-6C4A-4BF6-A388-05FD246EDADA}"/>
                  </a:ext>
                </a:extLst>
              </p:cNvPr>
              <p:cNvSpPr/>
              <p:nvPr/>
            </p:nvSpPr>
            <p:spPr>
              <a:xfrm>
                <a:off x="9932635" y="2196351"/>
                <a:ext cx="1033625" cy="2069850"/>
              </a:xfrm>
              <a:prstGeom prst="rightBrace">
                <a:avLst>
                  <a:gd name="adj1" fmla="val 29225"/>
                  <a:gd name="adj2" fmla="val 49019"/>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0" name="TextBox 29">
                <a:extLst>
                  <a:ext uri="{FF2B5EF4-FFF2-40B4-BE49-F238E27FC236}">
                    <a16:creationId xmlns:a16="http://schemas.microsoft.com/office/drawing/2014/main" id="{4A90791B-F81B-4240-82D1-76474AAF78CA}"/>
                  </a:ext>
                </a:extLst>
              </p:cNvPr>
              <p:cNvSpPr txBox="1"/>
              <p:nvPr/>
            </p:nvSpPr>
            <p:spPr>
              <a:xfrm>
                <a:off x="10802470" y="2561831"/>
                <a:ext cx="1912505" cy="1231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350" b="1" dirty="0"/>
                  <a:t>Typical JEA Drinking Water Well is 350 to 1,300 feet deep </a:t>
                </a:r>
              </a:p>
            </p:txBody>
          </p:sp>
          <p:sp>
            <p:nvSpPr>
              <p:cNvPr id="31" name="Right Brace 30">
                <a:extLst>
                  <a:ext uri="{FF2B5EF4-FFF2-40B4-BE49-F238E27FC236}">
                    <a16:creationId xmlns:a16="http://schemas.microsoft.com/office/drawing/2014/main" id="{C4BB802B-652A-4CF9-8EA8-C211AB91E867}"/>
                  </a:ext>
                </a:extLst>
              </p:cNvPr>
              <p:cNvSpPr/>
              <p:nvPr/>
            </p:nvSpPr>
            <p:spPr>
              <a:xfrm>
                <a:off x="9932635" y="4661648"/>
                <a:ext cx="1033625" cy="1443315"/>
              </a:xfrm>
              <a:prstGeom prst="rightBrace">
                <a:avLst>
                  <a:gd name="adj1" fmla="val 19631"/>
                  <a:gd name="adj2" fmla="val 49531"/>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2" name="TextBox 31">
                <a:extLst>
                  <a:ext uri="{FF2B5EF4-FFF2-40B4-BE49-F238E27FC236}">
                    <a16:creationId xmlns:a16="http://schemas.microsoft.com/office/drawing/2014/main" id="{9940CD87-F3CA-42FD-9EEC-DAA08357CF9E}"/>
                  </a:ext>
                </a:extLst>
              </p:cNvPr>
              <p:cNvSpPr txBox="1"/>
              <p:nvPr/>
            </p:nvSpPr>
            <p:spPr>
              <a:xfrm>
                <a:off x="10804762" y="5013973"/>
                <a:ext cx="1910215" cy="95410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350" b="1" dirty="0"/>
                  <a:t>Brackish Zone is 1,800 to 2,600 feet deep </a:t>
                </a:r>
              </a:p>
            </p:txBody>
          </p:sp>
          <p:sp>
            <p:nvSpPr>
              <p:cNvPr id="33" name="TextBox 32">
                <a:extLst>
                  <a:ext uri="{FF2B5EF4-FFF2-40B4-BE49-F238E27FC236}">
                    <a16:creationId xmlns:a16="http://schemas.microsoft.com/office/drawing/2014/main" id="{D239C1A5-7B62-4EA6-A712-B04E31DEED53}"/>
                  </a:ext>
                </a:extLst>
              </p:cNvPr>
              <p:cNvSpPr txBox="1"/>
              <p:nvPr/>
            </p:nvSpPr>
            <p:spPr>
              <a:xfrm>
                <a:off x="7411988" y="794917"/>
                <a:ext cx="795517" cy="492443"/>
              </a:xfrm>
              <a:prstGeom prst="rect">
                <a:avLst/>
              </a:prstGeom>
              <a:noFill/>
            </p:spPr>
            <p:txBody>
              <a:bodyPr wrap="none" rtlCol="0">
                <a:spAutoFit/>
              </a:bodyPr>
              <a:lstStyle/>
              <a:p>
                <a:pPr algn="ctr"/>
                <a:r>
                  <a:rPr lang="en-US" sz="900" b="1" dirty="0">
                    <a:solidFill>
                      <a:srgbClr val="002060"/>
                    </a:solidFill>
                  </a:rPr>
                  <a:t>SE Duval</a:t>
                </a:r>
              </a:p>
              <a:p>
                <a:pPr algn="ctr"/>
                <a:r>
                  <a:rPr lang="en-US" sz="900" b="1" dirty="0">
                    <a:solidFill>
                      <a:srgbClr val="002060"/>
                    </a:solidFill>
                  </a:rPr>
                  <a:t>County</a:t>
                </a:r>
              </a:p>
            </p:txBody>
          </p:sp>
          <p:sp>
            <p:nvSpPr>
              <p:cNvPr id="34" name="TextBox 33">
                <a:extLst>
                  <a:ext uri="{FF2B5EF4-FFF2-40B4-BE49-F238E27FC236}">
                    <a16:creationId xmlns:a16="http://schemas.microsoft.com/office/drawing/2014/main" id="{D239C1A5-7B62-4EA6-A712-B04E31DEED53}"/>
                  </a:ext>
                </a:extLst>
              </p:cNvPr>
              <p:cNvSpPr txBox="1"/>
              <p:nvPr/>
            </p:nvSpPr>
            <p:spPr>
              <a:xfrm>
                <a:off x="9150199" y="879769"/>
                <a:ext cx="915208" cy="492443"/>
              </a:xfrm>
              <a:prstGeom prst="rect">
                <a:avLst/>
              </a:prstGeom>
              <a:noFill/>
            </p:spPr>
            <p:txBody>
              <a:bodyPr wrap="none" rtlCol="0">
                <a:spAutoFit/>
              </a:bodyPr>
              <a:lstStyle/>
              <a:p>
                <a:pPr algn="ctr"/>
                <a:r>
                  <a:rPr lang="en-US" sz="900" b="1" dirty="0">
                    <a:solidFill>
                      <a:srgbClr val="002060"/>
                    </a:solidFill>
                  </a:rPr>
                  <a:t>East Duval</a:t>
                </a:r>
              </a:p>
              <a:p>
                <a:pPr algn="ctr"/>
                <a:r>
                  <a:rPr lang="en-US" sz="900" b="1" dirty="0">
                    <a:solidFill>
                      <a:srgbClr val="002060"/>
                    </a:solidFill>
                  </a:rPr>
                  <a:t>County</a:t>
                </a:r>
              </a:p>
            </p:txBody>
          </p:sp>
          <p:sp>
            <p:nvSpPr>
              <p:cNvPr id="35" name="Rectangle 34"/>
              <p:cNvSpPr/>
              <p:nvPr/>
            </p:nvSpPr>
            <p:spPr>
              <a:xfrm>
                <a:off x="7833097" y="2310848"/>
                <a:ext cx="262163" cy="208604"/>
              </a:xfrm>
              <a:prstGeom prst="rect">
                <a:avLst/>
              </a:prstGeom>
              <a:solidFill>
                <a:srgbClr val="D6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8793383" y="2618771"/>
                <a:ext cx="393687" cy="84672"/>
              </a:xfrm>
              <a:prstGeom prst="rect">
                <a:avLst/>
              </a:prstGeom>
              <a:solidFill>
                <a:srgbClr val="D6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7833096" y="2923760"/>
                <a:ext cx="275577" cy="187187"/>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p:cNvSpPr/>
              <p:nvPr/>
            </p:nvSpPr>
            <p:spPr>
              <a:xfrm>
                <a:off x="8205034" y="3044688"/>
                <a:ext cx="314457" cy="81828"/>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p:cNvSpPr/>
              <p:nvPr/>
            </p:nvSpPr>
            <p:spPr>
              <a:xfrm>
                <a:off x="8070425" y="3038727"/>
                <a:ext cx="172855" cy="131896"/>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p:cNvSpPr/>
              <p:nvPr/>
            </p:nvSpPr>
            <p:spPr>
              <a:xfrm>
                <a:off x="8043447" y="3660409"/>
                <a:ext cx="172855" cy="131896"/>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p:cNvSpPr/>
              <p:nvPr/>
            </p:nvSpPr>
            <p:spPr>
              <a:xfrm>
                <a:off x="7755611" y="4445315"/>
                <a:ext cx="397789" cy="181350"/>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p:cNvSpPr/>
              <p:nvPr/>
            </p:nvSpPr>
            <p:spPr>
              <a:xfrm>
                <a:off x="8216302" y="4789849"/>
                <a:ext cx="274467" cy="106829"/>
              </a:xfrm>
              <a:prstGeom prst="rect">
                <a:avLst/>
              </a:prstGeom>
              <a:solidFill>
                <a:srgbClr val="A8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id="{D239C1A5-7B62-4EA6-A712-B04E31DEED53}"/>
                  </a:ext>
                </a:extLst>
              </p:cNvPr>
              <p:cNvSpPr txBox="1"/>
              <p:nvPr/>
            </p:nvSpPr>
            <p:spPr>
              <a:xfrm>
                <a:off x="7858139" y="5739985"/>
                <a:ext cx="543470" cy="151237"/>
              </a:xfrm>
              <a:prstGeom prst="rect">
                <a:avLst/>
              </a:prstGeom>
              <a:solidFill>
                <a:srgbClr val="76CDF7"/>
              </a:solidFill>
            </p:spPr>
            <p:txBody>
              <a:bodyPr wrap="square" lIns="0" tIns="0" rIns="0" bIns="0" rtlCol="0" anchor="ctr" anchorCtr="0">
                <a:noAutofit/>
              </a:bodyPr>
              <a:lstStyle/>
              <a:p>
                <a:r>
                  <a:rPr lang="en-US" sz="900" b="1" dirty="0">
                    <a:solidFill>
                      <a:srgbClr val="002060"/>
                    </a:solidFill>
                  </a:rPr>
                  <a:t>Lawson</a:t>
                </a:r>
              </a:p>
            </p:txBody>
          </p:sp>
          <p:sp>
            <p:nvSpPr>
              <p:cNvPr id="44" name="TextBox 43">
                <a:extLst>
                  <a:ext uri="{FF2B5EF4-FFF2-40B4-BE49-F238E27FC236}">
                    <a16:creationId xmlns:a16="http://schemas.microsoft.com/office/drawing/2014/main" id="{D239C1A5-7B62-4EA6-A712-B04E31DEED53}"/>
                  </a:ext>
                </a:extLst>
              </p:cNvPr>
              <p:cNvSpPr txBox="1"/>
              <p:nvPr/>
            </p:nvSpPr>
            <p:spPr>
              <a:xfrm>
                <a:off x="8129874" y="5912264"/>
                <a:ext cx="797122" cy="151237"/>
              </a:xfrm>
              <a:prstGeom prst="rect">
                <a:avLst/>
              </a:prstGeom>
              <a:solidFill>
                <a:srgbClr val="76CDF7"/>
              </a:solidFill>
            </p:spPr>
            <p:txBody>
              <a:bodyPr wrap="square" lIns="0" tIns="0" rIns="0" bIns="0" rtlCol="0" anchor="ctr" anchorCtr="0">
                <a:noAutofit/>
              </a:bodyPr>
              <a:lstStyle/>
              <a:p>
                <a:r>
                  <a:rPr lang="en-US" sz="900" b="1" dirty="0">
                    <a:solidFill>
                      <a:srgbClr val="002060"/>
                    </a:solidFill>
                  </a:rPr>
                  <a:t>Limestone</a:t>
                </a:r>
              </a:p>
            </p:txBody>
          </p:sp>
          <p:sp>
            <p:nvSpPr>
              <p:cNvPr id="45" name="TextBox 44">
                <a:extLst>
                  <a:ext uri="{FF2B5EF4-FFF2-40B4-BE49-F238E27FC236}">
                    <a16:creationId xmlns:a16="http://schemas.microsoft.com/office/drawing/2014/main" id="{D239C1A5-7B62-4EA6-A712-B04E31DEED53}"/>
                  </a:ext>
                </a:extLst>
              </p:cNvPr>
              <p:cNvSpPr txBox="1"/>
              <p:nvPr/>
            </p:nvSpPr>
            <p:spPr>
              <a:xfrm>
                <a:off x="8042233" y="2398453"/>
                <a:ext cx="1008867" cy="220318"/>
              </a:xfrm>
              <a:prstGeom prst="rect">
                <a:avLst/>
              </a:prstGeom>
              <a:solidFill>
                <a:srgbClr val="D6F3FF"/>
              </a:solidFill>
            </p:spPr>
            <p:txBody>
              <a:bodyPr wrap="square" lIns="0" tIns="0" rIns="0" bIns="0" rtlCol="0" anchor="ctr" anchorCtr="0">
                <a:noAutofit/>
              </a:bodyPr>
              <a:lstStyle/>
              <a:p>
                <a:pPr algn="ctr"/>
                <a:r>
                  <a:rPr lang="en-US" sz="900" b="1" dirty="0">
                    <a:solidFill>
                      <a:srgbClr val="002060"/>
                    </a:solidFill>
                  </a:rPr>
                  <a:t>Upper </a:t>
                </a:r>
                <a:r>
                  <a:rPr lang="en-US" sz="900" b="1" dirty="0" err="1">
                    <a:solidFill>
                      <a:srgbClr val="002060"/>
                    </a:solidFill>
                  </a:rPr>
                  <a:t>Floridan</a:t>
                </a:r>
                <a:endParaRPr lang="en-US" sz="900" b="1" dirty="0">
                  <a:solidFill>
                    <a:srgbClr val="002060"/>
                  </a:solidFill>
                </a:endParaRPr>
              </a:p>
            </p:txBody>
          </p:sp>
          <p:sp>
            <p:nvSpPr>
              <p:cNvPr id="46" name="TextBox 45">
                <a:extLst>
                  <a:ext uri="{FF2B5EF4-FFF2-40B4-BE49-F238E27FC236}">
                    <a16:creationId xmlns:a16="http://schemas.microsoft.com/office/drawing/2014/main" id="{D239C1A5-7B62-4EA6-A712-B04E31DEED53}"/>
                  </a:ext>
                </a:extLst>
              </p:cNvPr>
              <p:cNvSpPr txBox="1"/>
              <p:nvPr/>
            </p:nvSpPr>
            <p:spPr>
              <a:xfrm>
                <a:off x="8080332" y="3075264"/>
                <a:ext cx="970768" cy="152401"/>
              </a:xfrm>
              <a:prstGeom prst="rect">
                <a:avLst/>
              </a:prstGeom>
              <a:solidFill>
                <a:srgbClr val="A8E4FF"/>
              </a:solidFill>
            </p:spPr>
            <p:txBody>
              <a:bodyPr wrap="square" lIns="0" tIns="0" rIns="0" bIns="0" rtlCol="0" anchor="ctr" anchorCtr="0">
                <a:noAutofit/>
              </a:bodyPr>
              <a:lstStyle/>
              <a:p>
                <a:pPr algn="ctr"/>
                <a:r>
                  <a:rPr lang="en-US" sz="900" b="1" dirty="0">
                    <a:solidFill>
                      <a:srgbClr val="002060"/>
                    </a:solidFill>
                  </a:rPr>
                  <a:t>Lower </a:t>
                </a:r>
                <a:r>
                  <a:rPr lang="en-US" sz="900" b="1" dirty="0" err="1">
                    <a:solidFill>
                      <a:srgbClr val="002060"/>
                    </a:solidFill>
                  </a:rPr>
                  <a:t>Floridan</a:t>
                </a:r>
                <a:endParaRPr lang="en-US" sz="900" b="1" dirty="0">
                  <a:solidFill>
                    <a:srgbClr val="002060"/>
                  </a:solidFill>
                </a:endParaRPr>
              </a:p>
            </p:txBody>
          </p:sp>
          <p:sp>
            <p:nvSpPr>
              <p:cNvPr id="47" name="TextBox 46">
                <a:extLst>
                  <a:ext uri="{FF2B5EF4-FFF2-40B4-BE49-F238E27FC236}">
                    <a16:creationId xmlns:a16="http://schemas.microsoft.com/office/drawing/2014/main" id="{D239C1A5-7B62-4EA6-A712-B04E31DEED53}"/>
                  </a:ext>
                </a:extLst>
              </p:cNvPr>
              <p:cNvSpPr txBox="1"/>
              <p:nvPr/>
            </p:nvSpPr>
            <p:spPr>
              <a:xfrm>
                <a:off x="8597283" y="3221042"/>
                <a:ext cx="296563" cy="89444"/>
              </a:xfrm>
              <a:prstGeom prst="rect">
                <a:avLst/>
              </a:prstGeom>
              <a:solidFill>
                <a:srgbClr val="A8E4FF"/>
              </a:solidFill>
            </p:spPr>
            <p:txBody>
              <a:bodyPr wrap="square" lIns="0" tIns="0" rIns="0" bIns="0" rtlCol="0" anchor="ctr" anchorCtr="0">
                <a:noAutofit/>
              </a:bodyPr>
              <a:lstStyle/>
              <a:p>
                <a:pPr algn="ctr"/>
                <a:r>
                  <a:rPr lang="en-US" sz="750" b="1" dirty="0">
                    <a:solidFill>
                      <a:srgbClr val="002060"/>
                    </a:solidFill>
                  </a:rPr>
                  <a:t>(Top)</a:t>
                </a:r>
              </a:p>
            </p:txBody>
          </p:sp>
          <p:sp>
            <p:nvSpPr>
              <p:cNvPr id="48" name="TextBox 47">
                <a:extLst>
                  <a:ext uri="{FF2B5EF4-FFF2-40B4-BE49-F238E27FC236}">
                    <a16:creationId xmlns:a16="http://schemas.microsoft.com/office/drawing/2014/main" id="{D239C1A5-7B62-4EA6-A712-B04E31DEED53}"/>
                  </a:ext>
                </a:extLst>
              </p:cNvPr>
              <p:cNvSpPr txBox="1"/>
              <p:nvPr/>
            </p:nvSpPr>
            <p:spPr>
              <a:xfrm>
                <a:off x="7777234" y="3705292"/>
                <a:ext cx="1235766" cy="189946"/>
              </a:xfrm>
              <a:prstGeom prst="rect">
                <a:avLst/>
              </a:prstGeom>
              <a:solidFill>
                <a:srgbClr val="A8E4FF"/>
              </a:solidFill>
            </p:spPr>
            <p:txBody>
              <a:bodyPr wrap="square" lIns="0" tIns="0" rIns="0" bIns="0" rtlCol="0" anchor="ctr" anchorCtr="0">
                <a:noAutofit/>
              </a:bodyPr>
              <a:lstStyle/>
              <a:p>
                <a:pPr algn="r"/>
                <a:r>
                  <a:rPr lang="en-US" sz="900" b="1" dirty="0">
                    <a:solidFill>
                      <a:srgbClr val="002060"/>
                    </a:solidFill>
                  </a:rPr>
                  <a:t>Lower </a:t>
                </a:r>
                <a:r>
                  <a:rPr lang="en-US" sz="900" b="1" dirty="0" err="1">
                    <a:solidFill>
                      <a:srgbClr val="002060"/>
                    </a:solidFill>
                  </a:rPr>
                  <a:t>Floridan</a:t>
                </a:r>
                <a:endParaRPr lang="en-US" sz="900" b="1" dirty="0">
                  <a:solidFill>
                    <a:srgbClr val="002060"/>
                  </a:solidFill>
                </a:endParaRPr>
              </a:p>
            </p:txBody>
          </p:sp>
          <p:sp>
            <p:nvSpPr>
              <p:cNvPr id="49" name="TextBox 48">
                <a:extLst>
                  <a:ext uri="{FF2B5EF4-FFF2-40B4-BE49-F238E27FC236}">
                    <a16:creationId xmlns:a16="http://schemas.microsoft.com/office/drawing/2014/main" id="{D239C1A5-7B62-4EA6-A712-B04E31DEED53}"/>
                  </a:ext>
                </a:extLst>
              </p:cNvPr>
              <p:cNvSpPr txBox="1"/>
              <p:nvPr/>
            </p:nvSpPr>
            <p:spPr>
              <a:xfrm>
                <a:off x="8283639" y="3879838"/>
                <a:ext cx="586526" cy="137492"/>
              </a:xfrm>
              <a:prstGeom prst="rect">
                <a:avLst/>
              </a:prstGeom>
              <a:solidFill>
                <a:srgbClr val="A8E4FF"/>
              </a:solidFill>
            </p:spPr>
            <p:txBody>
              <a:bodyPr wrap="square" lIns="0" tIns="0" rIns="0" bIns="0" rtlCol="0" anchor="ctr" anchorCtr="0">
                <a:noAutofit/>
              </a:bodyPr>
              <a:lstStyle/>
              <a:p>
                <a:pPr algn="ctr"/>
                <a:r>
                  <a:rPr lang="en-US" sz="750" b="1" dirty="0">
                    <a:solidFill>
                      <a:srgbClr val="002060"/>
                    </a:solidFill>
                  </a:rPr>
                  <a:t>(Middle)</a:t>
                </a:r>
              </a:p>
            </p:txBody>
          </p:sp>
          <p:sp>
            <p:nvSpPr>
              <p:cNvPr id="50" name="TextBox 49">
                <a:extLst>
                  <a:ext uri="{FF2B5EF4-FFF2-40B4-BE49-F238E27FC236}">
                    <a16:creationId xmlns:a16="http://schemas.microsoft.com/office/drawing/2014/main" id="{D239C1A5-7B62-4EA6-A712-B04E31DEED53}"/>
                  </a:ext>
                </a:extLst>
              </p:cNvPr>
              <p:cNvSpPr txBox="1"/>
              <p:nvPr/>
            </p:nvSpPr>
            <p:spPr>
              <a:xfrm>
                <a:off x="7907476" y="4598158"/>
                <a:ext cx="1113189" cy="189946"/>
              </a:xfrm>
              <a:prstGeom prst="rect">
                <a:avLst/>
              </a:prstGeom>
              <a:solidFill>
                <a:srgbClr val="A8E4FF"/>
              </a:solidFill>
            </p:spPr>
            <p:txBody>
              <a:bodyPr wrap="square" lIns="0" tIns="0" rIns="0" bIns="0" rtlCol="0" anchor="ctr" anchorCtr="0">
                <a:noAutofit/>
              </a:bodyPr>
              <a:lstStyle/>
              <a:p>
                <a:pPr algn="r"/>
                <a:r>
                  <a:rPr lang="en-US" sz="900" b="1" dirty="0">
                    <a:solidFill>
                      <a:srgbClr val="002060"/>
                    </a:solidFill>
                  </a:rPr>
                  <a:t>Lower </a:t>
                </a:r>
                <a:r>
                  <a:rPr lang="en-US" sz="900" b="1" dirty="0" err="1">
                    <a:solidFill>
                      <a:srgbClr val="002060"/>
                    </a:solidFill>
                  </a:rPr>
                  <a:t>Floridan</a:t>
                </a:r>
                <a:endParaRPr lang="en-US" sz="900" b="1" dirty="0">
                  <a:solidFill>
                    <a:srgbClr val="002060"/>
                  </a:solidFill>
                </a:endParaRPr>
              </a:p>
            </p:txBody>
          </p:sp>
          <p:sp>
            <p:nvSpPr>
              <p:cNvPr id="51" name="TextBox 50">
                <a:extLst>
                  <a:ext uri="{FF2B5EF4-FFF2-40B4-BE49-F238E27FC236}">
                    <a16:creationId xmlns:a16="http://schemas.microsoft.com/office/drawing/2014/main" id="{D239C1A5-7B62-4EA6-A712-B04E31DEED53}"/>
                  </a:ext>
                </a:extLst>
              </p:cNvPr>
              <p:cNvSpPr txBox="1"/>
              <p:nvPr/>
            </p:nvSpPr>
            <p:spPr>
              <a:xfrm>
                <a:off x="8310103" y="4770413"/>
                <a:ext cx="620070" cy="155182"/>
              </a:xfrm>
              <a:prstGeom prst="rect">
                <a:avLst/>
              </a:prstGeom>
              <a:solidFill>
                <a:srgbClr val="A8E4FF"/>
              </a:solidFill>
            </p:spPr>
            <p:txBody>
              <a:bodyPr wrap="square" lIns="0" tIns="0" rIns="0" bIns="0" rtlCol="0" anchor="ctr" anchorCtr="0">
                <a:noAutofit/>
              </a:bodyPr>
              <a:lstStyle/>
              <a:p>
                <a:pPr algn="ctr"/>
                <a:r>
                  <a:rPr lang="en-US" sz="750" b="1" dirty="0">
                    <a:solidFill>
                      <a:srgbClr val="002060"/>
                    </a:solidFill>
                  </a:rPr>
                  <a:t>(Bottom)</a:t>
                </a:r>
              </a:p>
            </p:txBody>
          </p:sp>
        </p:grpSp>
        <p:sp>
          <p:nvSpPr>
            <p:cNvPr id="19" name="Flowchart: Connector 18"/>
            <p:cNvSpPr/>
            <p:nvPr/>
          </p:nvSpPr>
          <p:spPr>
            <a:xfrm>
              <a:off x="8825465" y="2165074"/>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1</a:t>
              </a:r>
            </a:p>
          </p:txBody>
        </p:sp>
        <p:sp>
          <p:nvSpPr>
            <p:cNvPr id="20" name="Flowchart: Connector 19"/>
            <p:cNvSpPr/>
            <p:nvPr/>
          </p:nvSpPr>
          <p:spPr>
            <a:xfrm>
              <a:off x="8825465" y="2575862"/>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2</a:t>
              </a:r>
            </a:p>
          </p:txBody>
        </p:sp>
        <p:sp>
          <p:nvSpPr>
            <p:cNvPr id="21" name="Flowchart: Connector 20"/>
            <p:cNvSpPr/>
            <p:nvPr/>
          </p:nvSpPr>
          <p:spPr>
            <a:xfrm>
              <a:off x="8825465" y="2884256"/>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3</a:t>
              </a:r>
            </a:p>
          </p:txBody>
        </p:sp>
        <p:sp>
          <p:nvSpPr>
            <p:cNvPr id="22" name="Flowchart: Connector 21"/>
            <p:cNvSpPr/>
            <p:nvPr/>
          </p:nvSpPr>
          <p:spPr>
            <a:xfrm>
              <a:off x="8825465" y="3184082"/>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4</a:t>
              </a:r>
            </a:p>
          </p:txBody>
        </p:sp>
        <p:sp>
          <p:nvSpPr>
            <p:cNvPr id="23" name="Flowchart: Connector 22"/>
            <p:cNvSpPr/>
            <p:nvPr/>
          </p:nvSpPr>
          <p:spPr>
            <a:xfrm>
              <a:off x="8825465" y="3635109"/>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5</a:t>
              </a:r>
            </a:p>
          </p:txBody>
        </p:sp>
        <p:sp>
          <p:nvSpPr>
            <p:cNvPr id="24" name="Flowchart: Connector 23"/>
            <p:cNvSpPr/>
            <p:nvPr/>
          </p:nvSpPr>
          <p:spPr>
            <a:xfrm>
              <a:off x="8825465" y="4176341"/>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6</a:t>
              </a:r>
            </a:p>
          </p:txBody>
        </p:sp>
        <p:sp>
          <p:nvSpPr>
            <p:cNvPr id="25" name="Flowchart: Connector 24"/>
            <p:cNvSpPr/>
            <p:nvPr/>
          </p:nvSpPr>
          <p:spPr>
            <a:xfrm>
              <a:off x="8825465" y="4759241"/>
              <a:ext cx="195216" cy="203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t>7</a:t>
              </a:r>
            </a:p>
          </p:txBody>
        </p:sp>
      </p:grpSp>
    </p:spTree>
    <p:extLst>
      <p:ext uri="{BB962C8B-B14F-4D97-AF65-F5344CB8AC3E}">
        <p14:creationId xmlns:p14="http://schemas.microsoft.com/office/powerpoint/2010/main" val="1457404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Agenda</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26</a:t>
            </a:fld>
            <a:endParaRPr lang="en-US" dirty="0"/>
          </a:p>
        </p:txBody>
      </p:sp>
      <p:sp>
        <p:nvSpPr>
          <p:cNvPr id="2" name="Rectangle 1"/>
          <p:cNvSpPr/>
          <p:nvPr/>
        </p:nvSpPr>
        <p:spPr>
          <a:xfrm>
            <a:off x="248717" y="1258214"/>
            <a:ext cx="8324697" cy="4955203"/>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smtClean="0">
                <a:solidFill>
                  <a:schemeClr val="bg2">
                    <a:lumMod val="75000"/>
                  </a:schemeClr>
                </a:solidFill>
                <a:ea typeface="Calibri" panose="020F0502020204030204" pitchFamily="34" charset="0"/>
              </a:rPr>
              <a:t>Impact of the county's 65,000 septic tanks on the environment/water quality and JEA's plan to eliminate or upgrade</a:t>
            </a:r>
          </a:p>
          <a:p>
            <a:pPr marR="0" lvl="0">
              <a:spcBef>
                <a:spcPts val="0"/>
              </a:spcBef>
              <a:spcAft>
                <a:spcPts val="0"/>
              </a:spcAft>
              <a:buSzPts val="1000"/>
              <a:tabLst>
                <a:tab pos="457200" algn="l"/>
              </a:tabLst>
            </a:pPr>
            <a:endParaRPr lang="en-US" sz="2400" dirty="0" smtClean="0">
              <a:solidFill>
                <a:schemeClr val="bg2">
                  <a:lumMod val="75000"/>
                </a:schemeClr>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smtClean="0">
                <a:solidFill>
                  <a:schemeClr val="bg2">
                    <a:lumMod val="75000"/>
                  </a:schemeClr>
                </a:solidFill>
                <a:ea typeface="Calibri" panose="020F0502020204030204" pitchFamily="34" charset="0"/>
              </a:rPr>
              <a:t>Plans to upgrade treated water quality discharge into the St. Johns and alternatives to re use rather than discharge</a:t>
            </a:r>
          </a:p>
          <a:p>
            <a:pPr marR="0" lvl="0">
              <a:spcBef>
                <a:spcPts val="0"/>
              </a:spcBef>
              <a:spcAft>
                <a:spcPts val="0"/>
              </a:spcAft>
              <a:buSzPts val="1000"/>
              <a:tabLst>
                <a:tab pos="457200" algn="l"/>
              </a:tabLst>
            </a:pPr>
            <a:endParaRPr lang="en-US" sz="2400" dirty="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b="1" dirty="0">
                <a:solidFill>
                  <a:srgbClr val="002060"/>
                </a:solidFill>
                <a:ea typeface="Calibri" panose="020F0502020204030204" pitchFamily="34" charset="0"/>
              </a:rPr>
              <a:t>Expansion of treated </a:t>
            </a:r>
            <a:r>
              <a:rPr lang="en-US" sz="2400" b="1" dirty="0" err="1">
                <a:solidFill>
                  <a:srgbClr val="002060"/>
                </a:solidFill>
                <a:ea typeface="Calibri" panose="020F0502020204030204" pitchFamily="34" charset="0"/>
              </a:rPr>
              <a:t>stormwater</a:t>
            </a:r>
            <a:r>
              <a:rPr lang="en-US" sz="2400" b="1" dirty="0">
                <a:solidFill>
                  <a:srgbClr val="002060"/>
                </a:solidFill>
                <a:ea typeface="Calibri" panose="020F0502020204030204" pitchFamily="34" charset="0"/>
              </a:rPr>
              <a:t> for irrigation </a:t>
            </a:r>
            <a:r>
              <a:rPr lang="en-US" sz="2400" b="1" dirty="0" smtClean="0">
                <a:solidFill>
                  <a:srgbClr val="002060"/>
                </a:solidFill>
                <a:ea typeface="Calibri" panose="020F0502020204030204" pitchFamily="34" charset="0"/>
              </a:rPr>
              <a:t>plan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400" dirty="0" smtClean="0">
                <a:solidFill>
                  <a:schemeClr val="bg2">
                    <a:lumMod val="75000"/>
                  </a:schemeClr>
                </a:solidFill>
                <a:ea typeface="Calibri" panose="020F0502020204030204" pitchFamily="34" charset="0"/>
              </a:rPr>
              <a:t>Diversification of energy sources for energy production and plan to reduce fossil fuels as a percent of the total to reduce greenhouse gas emissions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p:txBody>
      </p:sp>
    </p:spTree>
    <p:extLst>
      <p:ext uri="{BB962C8B-B14F-4D97-AF65-F5344CB8AC3E}">
        <p14:creationId xmlns:p14="http://schemas.microsoft.com/office/powerpoint/2010/main" val="3711368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err="1" smtClean="0">
                <a:solidFill>
                  <a:srgbClr val="002060"/>
                </a:solidFill>
                <a:latin typeface="Franklin Gothic Medium" panose="020B0603020102020204" pitchFamily="34" charset="0"/>
              </a:rPr>
              <a:t>Stormwater</a:t>
            </a:r>
            <a:r>
              <a:rPr lang="en-US" sz="3600" dirty="0" smtClean="0">
                <a:solidFill>
                  <a:srgbClr val="002060"/>
                </a:solidFill>
                <a:latin typeface="Franklin Gothic Medium" panose="020B0603020102020204" pitchFamily="34" charset="0"/>
              </a:rPr>
              <a:t> Collection</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27</a:t>
            </a:fld>
            <a:endParaRPr lang="en-US" dirty="0"/>
          </a:p>
        </p:txBody>
      </p:sp>
      <p:pic>
        <p:nvPicPr>
          <p:cNvPr id="3" name="Picture 2"/>
          <p:cNvPicPr>
            <a:picLocks noChangeAspect="1"/>
          </p:cNvPicPr>
          <p:nvPr/>
        </p:nvPicPr>
        <p:blipFill>
          <a:blip r:embed="rId4"/>
          <a:stretch>
            <a:fillRect/>
          </a:stretch>
        </p:blipFill>
        <p:spPr>
          <a:xfrm>
            <a:off x="3533154" y="1664119"/>
            <a:ext cx="5494367" cy="1165137"/>
          </a:xfrm>
          <a:prstGeom prst="rect">
            <a:avLst/>
          </a:prstGeom>
        </p:spPr>
      </p:pic>
      <p:pic>
        <p:nvPicPr>
          <p:cNvPr id="4" name="Picture 3"/>
          <p:cNvPicPr>
            <a:picLocks noChangeAspect="1"/>
          </p:cNvPicPr>
          <p:nvPr/>
        </p:nvPicPr>
        <p:blipFill>
          <a:blip r:embed="rId5"/>
          <a:stretch>
            <a:fillRect/>
          </a:stretch>
        </p:blipFill>
        <p:spPr>
          <a:xfrm>
            <a:off x="3446583" y="3762953"/>
            <a:ext cx="5580938" cy="1531318"/>
          </a:xfrm>
          <a:prstGeom prst="rect">
            <a:avLst/>
          </a:prstGeom>
        </p:spPr>
      </p:pic>
      <p:sp>
        <p:nvSpPr>
          <p:cNvPr id="5" name="TextBox 4"/>
          <p:cNvSpPr txBox="1"/>
          <p:nvPr/>
        </p:nvSpPr>
        <p:spPr>
          <a:xfrm>
            <a:off x="272582" y="1077976"/>
            <a:ext cx="5944256" cy="615553"/>
          </a:xfrm>
          <a:prstGeom prst="rect">
            <a:avLst/>
          </a:prstGeom>
          <a:noFill/>
        </p:spPr>
        <p:txBody>
          <a:bodyPr wrap="square" rtlCol="0">
            <a:spAutoFit/>
          </a:bodyPr>
          <a:lstStyle/>
          <a:p>
            <a:r>
              <a:rPr lang="en-US" b="1" dirty="0" smtClean="0">
                <a:solidFill>
                  <a:srgbClr val="002060"/>
                </a:solidFill>
              </a:rPr>
              <a:t>Distributed </a:t>
            </a:r>
            <a:r>
              <a:rPr lang="en-US" b="1" dirty="0" err="1" smtClean="0">
                <a:solidFill>
                  <a:srgbClr val="002060"/>
                </a:solidFill>
              </a:rPr>
              <a:t>Stormwater</a:t>
            </a:r>
            <a:r>
              <a:rPr lang="en-US" b="1" dirty="0" smtClean="0">
                <a:solidFill>
                  <a:srgbClr val="002060"/>
                </a:solidFill>
              </a:rPr>
              <a:t> Collection from FDOT Facilities</a:t>
            </a:r>
          </a:p>
          <a:p>
            <a:endParaRPr lang="en-US" sz="1600" b="1" dirty="0">
              <a:solidFill>
                <a:srgbClr val="002060"/>
              </a:solidFill>
            </a:endParaRPr>
          </a:p>
        </p:txBody>
      </p:sp>
      <p:sp>
        <p:nvSpPr>
          <p:cNvPr id="8" name="Rectangle 7"/>
          <p:cNvSpPr/>
          <p:nvPr/>
        </p:nvSpPr>
        <p:spPr>
          <a:xfrm>
            <a:off x="272582" y="1465830"/>
            <a:ext cx="2898831" cy="1492716"/>
          </a:xfrm>
          <a:prstGeom prst="rect">
            <a:avLst/>
          </a:prstGeom>
        </p:spPr>
        <p:txBody>
          <a:bodyPr wrap="square">
            <a:spAutoFit/>
          </a:bodyPr>
          <a:lstStyle/>
          <a:p>
            <a:pPr marL="171450" indent="-171450">
              <a:buFont typeface="Arial" panose="020B0604020202020204" pitchFamily="34" charset="0"/>
              <a:buChar char="•"/>
            </a:pPr>
            <a:r>
              <a:rPr lang="en-US" sz="1300" dirty="0">
                <a:solidFill>
                  <a:srgbClr val="002060"/>
                </a:solidFill>
              </a:rPr>
              <a:t>Horizontal well fields adjacent to FDOT </a:t>
            </a:r>
            <a:r>
              <a:rPr lang="en-US" sz="1300" dirty="0" err="1">
                <a:solidFill>
                  <a:srgbClr val="002060"/>
                </a:solidFill>
              </a:rPr>
              <a:t>stormwater</a:t>
            </a:r>
            <a:r>
              <a:rPr lang="en-US" sz="1300" dirty="0">
                <a:solidFill>
                  <a:srgbClr val="002060"/>
                </a:solidFill>
              </a:rPr>
              <a:t> retention ponds</a:t>
            </a:r>
          </a:p>
          <a:p>
            <a:pPr marL="171450" indent="-171450">
              <a:buFont typeface="Arial" panose="020B0604020202020204" pitchFamily="34" charset="0"/>
              <a:buChar char="•"/>
            </a:pPr>
            <a:r>
              <a:rPr lang="en-US" sz="1300" dirty="0">
                <a:solidFill>
                  <a:srgbClr val="002060"/>
                </a:solidFill>
              </a:rPr>
              <a:t>Disinfection systems</a:t>
            </a:r>
          </a:p>
          <a:p>
            <a:pPr marL="171450" indent="-171450">
              <a:buFont typeface="Arial" panose="020B0604020202020204" pitchFamily="34" charset="0"/>
              <a:buChar char="•"/>
            </a:pPr>
            <a:r>
              <a:rPr lang="en-US" sz="1300" dirty="0">
                <a:solidFill>
                  <a:srgbClr val="002060"/>
                </a:solidFill>
              </a:rPr>
              <a:t>Transmission piping to nearby reclaimed water facilities</a:t>
            </a:r>
          </a:p>
          <a:p>
            <a:pPr marL="171450" indent="-171450">
              <a:buFont typeface="Arial" panose="020B0604020202020204" pitchFamily="34" charset="0"/>
              <a:buChar char="•"/>
            </a:pPr>
            <a:r>
              <a:rPr lang="en-US" sz="1300" dirty="0">
                <a:solidFill>
                  <a:srgbClr val="002060"/>
                </a:solidFill>
              </a:rPr>
              <a:t>@</a:t>
            </a:r>
            <a:r>
              <a:rPr lang="en-US" sz="1300" dirty="0" smtClean="0">
                <a:solidFill>
                  <a:srgbClr val="002060"/>
                </a:solidFill>
              </a:rPr>
              <a:t>yield </a:t>
            </a:r>
            <a:r>
              <a:rPr lang="en-US" sz="1300" dirty="0">
                <a:solidFill>
                  <a:srgbClr val="002060"/>
                </a:solidFill>
              </a:rPr>
              <a:t>of 5 </a:t>
            </a:r>
            <a:r>
              <a:rPr lang="en-US" sz="1300" dirty="0" smtClean="0">
                <a:solidFill>
                  <a:srgbClr val="002060"/>
                </a:solidFill>
              </a:rPr>
              <a:t>MGD, annualized cost = $4.47/1000 gallons</a:t>
            </a:r>
            <a:endParaRPr lang="en-US" sz="1300" dirty="0">
              <a:solidFill>
                <a:srgbClr val="002060"/>
              </a:solidFill>
            </a:endParaRPr>
          </a:p>
        </p:txBody>
      </p:sp>
      <p:sp>
        <p:nvSpPr>
          <p:cNvPr id="16" name="TextBox 15"/>
          <p:cNvSpPr txBox="1"/>
          <p:nvPr/>
        </p:nvSpPr>
        <p:spPr>
          <a:xfrm>
            <a:off x="272582" y="3370741"/>
            <a:ext cx="6705522" cy="615553"/>
          </a:xfrm>
          <a:prstGeom prst="rect">
            <a:avLst/>
          </a:prstGeom>
          <a:noFill/>
        </p:spPr>
        <p:txBody>
          <a:bodyPr wrap="square" rtlCol="0">
            <a:spAutoFit/>
          </a:bodyPr>
          <a:lstStyle/>
          <a:p>
            <a:r>
              <a:rPr lang="en-US" b="1" dirty="0" smtClean="0">
                <a:solidFill>
                  <a:srgbClr val="002060"/>
                </a:solidFill>
              </a:rPr>
              <a:t>Distributed </a:t>
            </a:r>
            <a:r>
              <a:rPr lang="en-US" b="1" dirty="0" err="1" smtClean="0">
                <a:solidFill>
                  <a:srgbClr val="002060"/>
                </a:solidFill>
              </a:rPr>
              <a:t>Stormwater</a:t>
            </a:r>
            <a:r>
              <a:rPr lang="en-US" b="1" dirty="0" smtClean="0">
                <a:solidFill>
                  <a:srgbClr val="002060"/>
                </a:solidFill>
              </a:rPr>
              <a:t> Collection and Dual Reclaimed Storage</a:t>
            </a:r>
          </a:p>
          <a:p>
            <a:endParaRPr lang="en-US" sz="1600" b="1" dirty="0">
              <a:solidFill>
                <a:srgbClr val="002060"/>
              </a:solidFill>
            </a:endParaRPr>
          </a:p>
        </p:txBody>
      </p:sp>
      <p:sp>
        <p:nvSpPr>
          <p:cNvPr id="17" name="Rectangle 16"/>
          <p:cNvSpPr/>
          <p:nvPr/>
        </p:nvSpPr>
        <p:spPr>
          <a:xfrm>
            <a:off x="272582" y="3762953"/>
            <a:ext cx="2898831" cy="1492716"/>
          </a:xfrm>
          <a:prstGeom prst="rect">
            <a:avLst/>
          </a:prstGeom>
        </p:spPr>
        <p:txBody>
          <a:bodyPr wrap="square">
            <a:spAutoFit/>
          </a:bodyPr>
          <a:lstStyle/>
          <a:p>
            <a:pPr marL="171450" indent="-171450">
              <a:buFont typeface="Arial" panose="020B0604020202020204" pitchFamily="34" charset="0"/>
              <a:buChar char="•"/>
            </a:pPr>
            <a:r>
              <a:rPr lang="en-US" sz="1300" dirty="0" smtClean="0">
                <a:solidFill>
                  <a:srgbClr val="002060"/>
                </a:solidFill>
              </a:rPr>
              <a:t>Raised outlet structure, submersible pumps, strainers</a:t>
            </a:r>
            <a:endParaRPr lang="en-US" sz="1300" dirty="0">
              <a:solidFill>
                <a:srgbClr val="002060"/>
              </a:solidFill>
            </a:endParaRPr>
          </a:p>
          <a:p>
            <a:pPr marL="171450" indent="-171450">
              <a:buFont typeface="Arial" panose="020B0604020202020204" pitchFamily="34" charset="0"/>
              <a:buChar char="•"/>
            </a:pPr>
            <a:r>
              <a:rPr lang="en-US" sz="1300" dirty="0" smtClean="0">
                <a:solidFill>
                  <a:srgbClr val="002060"/>
                </a:solidFill>
              </a:rPr>
              <a:t>Distribution network to supply reclaimed water to ponds and to extract water for irrigation</a:t>
            </a:r>
            <a:endParaRPr lang="en-US" sz="1300" dirty="0">
              <a:solidFill>
                <a:srgbClr val="002060"/>
              </a:solidFill>
            </a:endParaRPr>
          </a:p>
          <a:p>
            <a:pPr marL="171450" indent="-171450">
              <a:buFont typeface="Arial" panose="020B0604020202020204" pitchFamily="34" charset="0"/>
              <a:buChar char="•"/>
            </a:pPr>
            <a:r>
              <a:rPr lang="en-US" sz="1300" dirty="0" smtClean="0">
                <a:solidFill>
                  <a:srgbClr val="002060"/>
                </a:solidFill>
              </a:rPr>
              <a:t>@ yield of 5 MGD, annualized cost = $2.67/1000 gallons</a:t>
            </a:r>
            <a:endParaRPr lang="en-US" sz="1300" dirty="0">
              <a:solidFill>
                <a:srgbClr val="002060"/>
              </a:solidFill>
            </a:endParaRPr>
          </a:p>
        </p:txBody>
      </p:sp>
    </p:spTree>
    <p:extLst>
      <p:ext uri="{BB962C8B-B14F-4D97-AF65-F5344CB8AC3E}">
        <p14:creationId xmlns:p14="http://schemas.microsoft.com/office/powerpoint/2010/main" val="2466723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err="1" smtClean="0">
                <a:solidFill>
                  <a:srgbClr val="002060"/>
                </a:solidFill>
                <a:latin typeface="Franklin Gothic Medium" panose="020B0603020102020204" pitchFamily="34" charset="0"/>
              </a:rPr>
              <a:t>Stormwater</a:t>
            </a:r>
            <a:r>
              <a:rPr lang="en-US" sz="3600" dirty="0" smtClean="0">
                <a:solidFill>
                  <a:srgbClr val="002060"/>
                </a:solidFill>
                <a:latin typeface="Franklin Gothic Medium" panose="020B0603020102020204" pitchFamily="34" charset="0"/>
              </a:rPr>
              <a:t> Collection Issues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28</a:t>
            </a:fld>
            <a:endParaRPr lang="en-US" dirty="0"/>
          </a:p>
        </p:txBody>
      </p:sp>
      <p:sp>
        <p:nvSpPr>
          <p:cNvPr id="18" name="TextBox 17"/>
          <p:cNvSpPr txBox="1"/>
          <p:nvPr/>
        </p:nvSpPr>
        <p:spPr>
          <a:xfrm>
            <a:off x="272581" y="1077976"/>
            <a:ext cx="7917261" cy="5201424"/>
          </a:xfrm>
          <a:prstGeom prst="rect">
            <a:avLst/>
          </a:prstGeom>
          <a:noFill/>
        </p:spPr>
        <p:txBody>
          <a:bodyPr wrap="square" rtlCol="0">
            <a:spAutoFit/>
          </a:bodyPr>
          <a:lstStyle/>
          <a:p>
            <a:endParaRPr lang="en-US" sz="2000" b="1" dirty="0" smtClean="0">
              <a:solidFill>
                <a:srgbClr val="002060"/>
              </a:solidFill>
            </a:endParaRPr>
          </a:p>
          <a:p>
            <a:pPr marL="342900" indent="-342900">
              <a:buFont typeface="Wingdings" panose="05000000000000000000" pitchFamily="2" charset="2"/>
              <a:buChar char="§"/>
            </a:pPr>
            <a:r>
              <a:rPr lang="en-US" sz="2000" b="1" dirty="0" smtClean="0">
                <a:solidFill>
                  <a:srgbClr val="002060"/>
                </a:solidFill>
              </a:rPr>
              <a:t>Logistics</a:t>
            </a:r>
            <a:endParaRPr lang="en-US" sz="2000" dirty="0">
              <a:solidFill>
                <a:srgbClr val="002060"/>
              </a:solidFill>
            </a:endParaRPr>
          </a:p>
          <a:p>
            <a:pPr marL="742950" lvl="1" indent="-285750">
              <a:buFont typeface="Arial" panose="020B0604020202020204" pitchFamily="34" charset="0"/>
              <a:buChar char="•"/>
            </a:pPr>
            <a:r>
              <a:rPr lang="en-US" dirty="0" smtClean="0">
                <a:solidFill>
                  <a:srgbClr val="002060"/>
                </a:solidFill>
              </a:rPr>
              <a:t>Location</a:t>
            </a:r>
          </a:p>
          <a:p>
            <a:pPr marL="742950" lvl="1" indent="-285750">
              <a:buFont typeface="Arial" panose="020B0604020202020204" pitchFamily="34" charset="0"/>
              <a:buChar char="•"/>
            </a:pPr>
            <a:r>
              <a:rPr lang="en-US" dirty="0" smtClean="0">
                <a:solidFill>
                  <a:srgbClr val="002060"/>
                </a:solidFill>
              </a:rPr>
              <a:t>Storage capacity</a:t>
            </a:r>
          </a:p>
          <a:p>
            <a:pPr lvl="1"/>
            <a:endParaRPr lang="en-US" sz="2000" dirty="0" smtClean="0">
              <a:solidFill>
                <a:srgbClr val="002060"/>
              </a:solidFill>
            </a:endParaRPr>
          </a:p>
          <a:p>
            <a:pPr marL="342900" indent="-342900">
              <a:buFont typeface="Wingdings" panose="05000000000000000000" pitchFamily="2" charset="2"/>
              <a:buChar char="§"/>
            </a:pPr>
            <a:r>
              <a:rPr lang="en-US" sz="2000" b="1" dirty="0" smtClean="0">
                <a:solidFill>
                  <a:srgbClr val="002060"/>
                </a:solidFill>
              </a:rPr>
              <a:t>Water supply</a:t>
            </a:r>
          </a:p>
          <a:p>
            <a:pPr marL="742950" lvl="1" indent="-285750">
              <a:buFont typeface="Arial" panose="020B0604020202020204" pitchFamily="34" charset="0"/>
              <a:buChar char="•"/>
            </a:pPr>
            <a:r>
              <a:rPr lang="en-US" dirty="0" smtClean="0">
                <a:solidFill>
                  <a:srgbClr val="002060"/>
                </a:solidFill>
              </a:rPr>
              <a:t>Mass balance</a:t>
            </a:r>
          </a:p>
          <a:p>
            <a:pPr lvl="1"/>
            <a:endParaRPr lang="en-US" sz="2000" dirty="0" smtClean="0">
              <a:solidFill>
                <a:srgbClr val="002060"/>
              </a:solidFill>
            </a:endParaRPr>
          </a:p>
          <a:p>
            <a:pPr marL="342900" indent="-342900">
              <a:buFont typeface="Wingdings" panose="05000000000000000000" pitchFamily="2" charset="2"/>
              <a:buChar char="§"/>
            </a:pPr>
            <a:r>
              <a:rPr lang="en-US" sz="2000" b="1" dirty="0" smtClean="0">
                <a:solidFill>
                  <a:srgbClr val="002060"/>
                </a:solidFill>
              </a:rPr>
              <a:t>Cost vs Benefits</a:t>
            </a:r>
          </a:p>
          <a:p>
            <a:pPr marL="742950" lvl="1" indent="-285750">
              <a:buFont typeface="Arial" panose="020B0604020202020204" pitchFamily="34" charset="0"/>
              <a:buChar char="•"/>
            </a:pPr>
            <a:r>
              <a:rPr lang="en-US" dirty="0" smtClean="0">
                <a:solidFill>
                  <a:srgbClr val="002060"/>
                </a:solidFill>
              </a:rPr>
              <a:t>Under-utilization of assets</a:t>
            </a:r>
          </a:p>
          <a:p>
            <a:pPr lvl="1"/>
            <a:endParaRPr lang="en-US" sz="2000" dirty="0" smtClean="0">
              <a:solidFill>
                <a:srgbClr val="002060"/>
              </a:solidFill>
            </a:endParaRPr>
          </a:p>
          <a:p>
            <a:pPr marL="342900" indent="-342900">
              <a:buFont typeface="Wingdings" panose="05000000000000000000" pitchFamily="2" charset="2"/>
              <a:buChar char="§"/>
            </a:pPr>
            <a:r>
              <a:rPr lang="en-US" sz="2000" b="1" dirty="0" smtClean="0">
                <a:solidFill>
                  <a:srgbClr val="002060"/>
                </a:solidFill>
              </a:rPr>
              <a:t>Water Quality</a:t>
            </a:r>
          </a:p>
          <a:p>
            <a:pPr marL="742950" lvl="1" indent="-285750">
              <a:buFont typeface="Arial" panose="020B0604020202020204" pitchFamily="34" charset="0"/>
              <a:buChar char="•"/>
            </a:pPr>
            <a:r>
              <a:rPr lang="en-US" dirty="0" smtClean="0">
                <a:solidFill>
                  <a:srgbClr val="002060"/>
                </a:solidFill>
              </a:rPr>
              <a:t>Pollutants</a:t>
            </a:r>
          </a:p>
          <a:p>
            <a:pPr lvl="1"/>
            <a:endParaRPr lang="en-US" sz="2000" dirty="0" smtClean="0">
              <a:solidFill>
                <a:srgbClr val="002060"/>
              </a:solidFill>
            </a:endParaRPr>
          </a:p>
          <a:p>
            <a:pPr marL="342900" indent="-342900">
              <a:buFont typeface="Wingdings" panose="05000000000000000000" pitchFamily="2" charset="2"/>
              <a:buChar char="§"/>
            </a:pPr>
            <a:r>
              <a:rPr lang="en-US" sz="2000" b="1" dirty="0" smtClean="0">
                <a:solidFill>
                  <a:srgbClr val="002060"/>
                </a:solidFill>
              </a:rPr>
              <a:t>Community Feedback</a:t>
            </a:r>
          </a:p>
          <a:p>
            <a:pPr marL="742950" lvl="1" indent="-285750">
              <a:buFont typeface="Arial" panose="020B0604020202020204" pitchFamily="34" charset="0"/>
              <a:buChar char="•"/>
            </a:pPr>
            <a:r>
              <a:rPr lang="en-US" dirty="0" smtClean="0">
                <a:solidFill>
                  <a:srgbClr val="002060"/>
                </a:solidFill>
              </a:rPr>
              <a:t>Aesthetics</a:t>
            </a:r>
          </a:p>
          <a:p>
            <a:endParaRPr lang="en-US" b="1" dirty="0">
              <a:solidFill>
                <a:srgbClr val="002060"/>
              </a:solidFill>
            </a:endParaRPr>
          </a:p>
        </p:txBody>
      </p:sp>
    </p:spTree>
    <p:extLst>
      <p:ext uri="{BB962C8B-B14F-4D97-AF65-F5344CB8AC3E}">
        <p14:creationId xmlns:p14="http://schemas.microsoft.com/office/powerpoint/2010/main" val="413175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Agenda</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29</a:t>
            </a:fld>
            <a:endParaRPr lang="en-US" dirty="0"/>
          </a:p>
        </p:txBody>
      </p:sp>
      <p:sp>
        <p:nvSpPr>
          <p:cNvPr id="2" name="Rectangle 1"/>
          <p:cNvSpPr/>
          <p:nvPr/>
        </p:nvSpPr>
        <p:spPr>
          <a:xfrm>
            <a:off x="248717" y="1258214"/>
            <a:ext cx="8324697" cy="4893647"/>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Impact of the county's 65,000 septic tanks on the environment/water quality and JEA's plan to eliminate or </a:t>
            </a:r>
            <a:r>
              <a:rPr lang="en-US" sz="2400" dirty="0" smtClean="0">
                <a:solidFill>
                  <a:schemeClr val="bg2">
                    <a:lumMod val="75000"/>
                  </a:schemeClr>
                </a:solidFill>
                <a:ea typeface="Calibri" panose="020F0502020204030204" pitchFamily="34" charset="0"/>
              </a:rPr>
              <a:t>upgrade</a:t>
            </a:r>
          </a:p>
          <a:p>
            <a:pPr marR="0" lvl="0">
              <a:spcBef>
                <a:spcPts val="0"/>
              </a:spcBef>
              <a:spcAft>
                <a:spcPts val="0"/>
              </a:spcAft>
              <a:buSzPts val="1000"/>
              <a:tabLst>
                <a:tab pos="457200" algn="l"/>
              </a:tabLst>
            </a:pPr>
            <a:endParaRPr lang="en-US" sz="2400" dirty="0">
              <a:solidFill>
                <a:schemeClr val="bg2">
                  <a:lumMod val="75000"/>
                </a:schemeClr>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smtClean="0">
                <a:solidFill>
                  <a:schemeClr val="bg2">
                    <a:lumMod val="75000"/>
                  </a:schemeClr>
                </a:solidFill>
                <a:ea typeface="Calibri" panose="020F0502020204030204" pitchFamily="34" charset="0"/>
              </a:rPr>
              <a:t>Plans</a:t>
            </a:r>
            <a:r>
              <a:rPr lang="en-US" sz="2400" dirty="0">
                <a:solidFill>
                  <a:schemeClr val="bg2">
                    <a:lumMod val="75000"/>
                  </a:schemeClr>
                </a:solidFill>
                <a:ea typeface="Calibri" panose="020F0502020204030204" pitchFamily="34" charset="0"/>
              </a:rPr>
              <a:t> to upgrade treated water quality discharge into the St. Johns and alternatives to re use rather than </a:t>
            </a:r>
            <a:r>
              <a:rPr lang="en-US" sz="2400" dirty="0" smtClean="0">
                <a:solidFill>
                  <a:schemeClr val="bg2">
                    <a:lumMod val="75000"/>
                  </a:schemeClr>
                </a:solidFill>
                <a:ea typeface="Calibri" panose="020F0502020204030204" pitchFamily="34" charset="0"/>
              </a:rPr>
              <a:t>discharge</a:t>
            </a:r>
          </a:p>
          <a:p>
            <a:pPr marR="0" lvl="0">
              <a:spcBef>
                <a:spcPts val="0"/>
              </a:spcBef>
              <a:spcAft>
                <a:spcPts val="0"/>
              </a:spcAft>
              <a:buSzPts val="1000"/>
              <a:tabLst>
                <a:tab pos="457200" algn="l"/>
              </a:tabLst>
            </a:pPr>
            <a:endParaRPr lang="en-US" sz="2400" dirty="0">
              <a:solidFill>
                <a:schemeClr val="bg2">
                  <a:lumMod val="75000"/>
                </a:schemeClr>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Expansion of treated </a:t>
            </a:r>
            <a:r>
              <a:rPr lang="en-US" sz="2400" dirty="0" err="1">
                <a:solidFill>
                  <a:schemeClr val="bg2">
                    <a:lumMod val="75000"/>
                  </a:schemeClr>
                </a:solidFill>
                <a:ea typeface="Calibri" panose="020F0502020204030204" pitchFamily="34" charset="0"/>
              </a:rPr>
              <a:t>stormwater</a:t>
            </a:r>
            <a:r>
              <a:rPr lang="en-US" sz="2400" dirty="0">
                <a:solidFill>
                  <a:schemeClr val="bg2">
                    <a:lumMod val="75000"/>
                  </a:schemeClr>
                </a:solidFill>
                <a:ea typeface="Calibri" panose="020F0502020204030204" pitchFamily="34" charset="0"/>
              </a:rPr>
              <a:t> for irrigation </a:t>
            </a:r>
            <a:r>
              <a:rPr lang="en-US" sz="2400" dirty="0" smtClean="0">
                <a:solidFill>
                  <a:schemeClr val="bg2">
                    <a:lumMod val="75000"/>
                  </a:schemeClr>
                </a:solidFill>
                <a:ea typeface="Calibri" panose="020F0502020204030204" pitchFamily="34" charset="0"/>
              </a:rPr>
              <a:t>plan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400" b="1" dirty="0">
                <a:solidFill>
                  <a:srgbClr val="002060"/>
                </a:solidFill>
                <a:ea typeface="Calibri" panose="020F0502020204030204" pitchFamily="34" charset="0"/>
              </a:rPr>
              <a:t>Diversification of energy sources for energy production and plan to reduce fossil fuels as a percent of the total to reduce greenhouse gas emissions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p:txBody>
      </p:sp>
    </p:spTree>
    <p:extLst>
      <p:ext uri="{BB962C8B-B14F-4D97-AF65-F5344CB8AC3E}">
        <p14:creationId xmlns:p14="http://schemas.microsoft.com/office/powerpoint/2010/main" val="1627568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Agenda</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a:t>
            </a:fld>
            <a:endParaRPr lang="en-US" dirty="0"/>
          </a:p>
        </p:txBody>
      </p:sp>
      <p:sp>
        <p:nvSpPr>
          <p:cNvPr id="2" name="Rectangle 1"/>
          <p:cNvSpPr/>
          <p:nvPr/>
        </p:nvSpPr>
        <p:spPr>
          <a:xfrm>
            <a:off x="248717" y="1258214"/>
            <a:ext cx="8324697" cy="4893647"/>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400" b="1" dirty="0">
                <a:solidFill>
                  <a:srgbClr val="002060"/>
                </a:solidFill>
                <a:ea typeface="Calibri" panose="020F0502020204030204" pitchFamily="34" charset="0"/>
              </a:rPr>
              <a:t>Impact of the county's 65,000 septic tanks on the environment/water quality and JEA's plan to eliminate or </a:t>
            </a:r>
            <a:r>
              <a:rPr lang="en-US" sz="2400" b="1" dirty="0" smtClean="0">
                <a:solidFill>
                  <a:srgbClr val="002060"/>
                </a:solidFill>
                <a:ea typeface="Calibri" panose="020F0502020204030204" pitchFamily="34" charset="0"/>
              </a:rPr>
              <a:t>upgrade</a:t>
            </a:r>
          </a:p>
          <a:p>
            <a:pPr marR="0" lvl="0">
              <a:spcBef>
                <a:spcPts val="0"/>
              </a:spcBef>
              <a:spcAft>
                <a:spcPts val="0"/>
              </a:spcAft>
              <a:buSzPts val="1000"/>
              <a:tabLst>
                <a:tab pos="457200" algn="l"/>
              </a:tabLst>
            </a:pPr>
            <a:endParaRPr lang="en-US" sz="2400" dirty="0">
              <a:solidFill>
                <a:schemeClr val="bg2">
                  <a:lumMod val="75000"/>
                </a:schemeClr>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smtClean="0">
                <a:solidFill>
                  <a:schemeClr val="bg2">
                    <a:lumMod val="75000"/>
                  </a:schemeClr>
                </a:solidFill>
                <a:ea typeface="Calibri" panose="020F0502020204030204" pitchFamily="34" charset="0"/>
              </a:rPr>
              <a:t>Plans</a:t>
            </a:r>
            <a:r>
              <a:rPr lang="en-US" sz="2400" dirty="0">
                <a:solidFill>
                  <a:schemeClr val="bg2">
                    <a:lumMod val="75000"/>
                  </a:schemeClr>
                </a:solidFill>
                <a:ea typeface="Calibri" panose="020F0502020204030204" pitchFamily="34" charset="0"/>
              </a:rPr>
              <a:t> to upgrade treated water quality discharge into the St. Johns and alternatives to re use rather than </a:t>
            </a:r>
            <a:r>
              <a:rPr lang="en-US" sz="2400" dirty="0" smtClean="0">
                <a:solidFill>
                  <a:schemeClr val="bg2">
                    <a:lumMod val="75000"/>
                  </a:schemeClr>
                </a:solidFill>
                <a:ea typeface="Calibri" panose="020F0502020204030204" pitchFamily="34" charset="0"/>
              </a:rPr>
              <a:t>discharge</a:t>
            </a:r>
          </a:p>
          <a:p>
            <a:pPr marR="0" lvl="0">
              <a:spcBef>
                <a:spcPts val="0"/>
              </a:spcBef>
              <a:spcAft>
                <a:spcPts val="0"/>
              </a:spcAft>
              <a:buSzPts val="1000"/>
              <a:tabLst>
                <a:tab pos="457200" algn="l"/>
              </a:tabLst>
            </a:pPr>
            <a:endParaRPr lang="en-US" sz="2400" dirty="0">
              <a:solidFill>
                <a:schemeClr val="bg2">
                  <a:lumMod val="75000"/>
                </a:schemeClr>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Expansion of treated </a:t>
            </a:r>
            <a:r>
              <a:rPr lang="en-US" sz="2400" dirty="0" err="1">
                <a:solidFill>
                  <a:schemeClr val="bg2">
                    <a:lumMod val="75000"/>
                  </a:schemeClr>
                </a:solidFill>
                <a:ea typeface="Calibri" panose="020F0502020204030204" pitchFamily="34" charset="0"/>
              </a:rPr>
              <a:t>stormwater</a:t>
            </a:r>
            <a:r>
              <a:rPr lang="en-US" sz="2400" dirty="0">
                <a:solidFill>
                  <a:schemeClr val="bg2">
                    <a:lumMod val="75000"/>
                  </a:schemeClr>
                </a:solidFill>
                <a:ea typeface="Calibri" panose="020F0502020204030204" pitchFamily="34" charset="0"/>
              </a:rPr>
              <a:t> for irrigation </a:t>
            </a:r>
            <a:r>
              <a:rPr lang="en-US" sz="2400" dirty="0" smtClean="0">
                <a:solidFill>
                  <a:schemeClr val="bg2">
                    <a:lumMod val="75000"/>
                  </a:schemeClr>
                </a:solidFill>
                <a:ea typeface="Calibri" panose="020F0502020204030204" pitchFamily="34" charset="0"/>
              </a:rPr>
              <a:t>plan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solidFill>
                <a:schemeClr val="bg2">
                  <a:lumMod val="75000"/>
                </a:schemeClr>
              </a:solidFill>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2400" dirty="0">
                <a:solidFill>
                  <a:schemeClr val="bg2">
                    <a:lumMod val="75000"/>
                  </a:schemeClr>
                </a:solidFill>
                <a:ea typeface="Calibri" panose="020F0502020204030204" pitchFamily="34" charset="0"/>
              </a:rPr>
              <a:t>Diversification of energy sources for energy production and plan to reduce fossil fuels as a percent of the total to reduce greenhouse gas emissions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a typeface="Calibri" panose="020F0502020204030204" pitchFamily="34" charset="0"/>
            </a:endParaRPr>
          </a:p>
        </p:txBody>
      </p:sp>
    </p:spTree>
    <p:extLst>
      <p:ext uri="{BB962C8B-B14F-4D97-AF65-F5344CB8AC3E}">
        <p14:creationId xmlns:p14="http://schemas.microsoft.com/office/powerpoint/2010/main" val="4040757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2261" y="68963"/>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smtClean="0">
                <a:solidFill>
                  <a:srgbClr val="002060"/>
                </a:solidFill>
                <a:latin typeface="Franklin Gothic Medium" panose="020B0603020102020204" pitchFamily="34" charset="0"/>
              </a:rPr>
              <a:t>JEA’s Diversified Generation Fleet </a:t>
            </a:r>
          </a:p>
        </p:txBody>
      </p:sp>
      <p:grpSp>
        <p:nvGrpSpPr>
          <p:cNvPr id="9" name="Group 8"/>
          <p:cNvGrpSpPr/>
          <p:nvPr/>
        </p:nvGrpSpPr>
        <p:grpSpPr>
          <a:xfrm>
            <a:off x="169008" y="6367029"/>
            <a:ext cx="8805984" cy="299133"/>
            <a:chOff x="110224" y="6367029"/>
            <a:chExt cx="8805984" cy="299133"/>
          </a:xfrm>
        </p:grpSpPr>
        <p:sp>
          <p:nvSpPr>
            <p:cNvPr id="11" name="Rectangle 10"/>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2" name="Flowchart: Off-page Connector 11"/>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4"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30</a:t>
            </a:fld>
            <a:endParaRPr lang="en-US" dirty="0"/>
          </a:p>
        </p:txBody>
      </p:sp>
      <p:sp>
        <p:nvSpPr>
          <p:cNvPr id="63" name="Arrow: Right 129" title="Year Arrow">
            <a:extLst>
              <a:ext uri="{FF2B5EF4-FFF2-40B4-BE49-F238E27FC236}">
                <a16:creationId xmlns:a16="http://schemas.microsoft.com/office/drawing/2014/main" id="{87B1024A-9540-4EF2-9517-87E3BE7BCE76}"/>
              </a:ext>
            </a:extLst>
          </p:cNvPr>
          <p:cNvSpPr/>
          <p:nvPr/>
        </p:nvSpPr>
        <p:spPr>
          <a:xfrm>
            <a:off x="1571771" y="3872063"/>
            <a:ext cx="1371600" cy="457200"/>
          </a:xfrm>
          <a:prstGeom prst="rightArrow">
            <a:avLst>
              <a:gd name="adj1" fmla="val 100000"/>
              <a:gd name="adj2" fmla="val 50000"/>
            </a:avLst>
          </a:prstGeom>
          <a:gradFill>
            <a:gsLst>
              <a:gs pos="0">
                <a:srgbClr val="2B5181">
                  <a:lumMod val="60000"/>
                  <a:lumOff val="40000"/>
                </a:srgbClr>
              </a:gs>
              <a:gs pos="50000">
                <a:srgbClr val="2B5181"/>
              </a:gs>
              <a:gs pos="100000">
                <a:srgbClr val="2B5181">
                  <a:lumMod val="75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Trebuchet MS" panose="020B0603020202020204"/>
                <a:ea typeface="+mn-ea"/>
                <a:cs typeface="+mn-cs"/>
              </a:rPr>
              <a:t>1970s</a:t>
            </a:r>
          </a:p>
        </p:txBody>
      </p:sp>
      <p:sp>
        <p:nvSpPr>
          <p:cNvPr id="64" name="Arrow: Right 129" title="Year Arrow">
            <a:extLst>
              <a:ext uri="{FF2B5EF4-FFF2-40B4-BE49-F238E27FC236}">
                <a16:creationId xmlns:a16="http://schemas.microsoft.com/office/drawing/2014/main" id="{87B1024A-9540-4EF2-9517-87E3BE7BCE76}"/>
              </a:ext>
            </a:extLst>
          </p:cNvPr>
          <p:cNvSpPr/>
          <p:nvPr/>
        </p:nvSpPr>
        <p:spPr>
          <a:xfrm flipH="1">
            <a:off x="133720" y="3872063"/>
            <a:ext cx="1371600" cy="457200"/>
          </a:xfrm>
          <a:prstGeom prst="rightArrow">
            <a:avLst>
              <a:gd name="adj1" fmla="val 100000"/>
              <a:gd name="adj2" fmla="val 50000"/>
            </a:avLst>
          </a:prstGeom>
          <a:gradFill>
            <a:gsLst>
              <a:gs pos="0">
                <a:sysClr val="window" lastClr="FFFFFF">
                  <a:lumMod val="75000"/>
                </a:sysClr>
              </a:gs>
              <a:gs pos="50000">
                <a:sysClr val="windowText" lastClr="000000">
                  <a:lumMod val="50000"/>
                  <a:lumOff val="50000"/>
                </a:sysClr>
              </a:gs>
              <a:gs pos="100000">
                <a:sysClr val="windowText" lastClr="000000">
                  <a:lumMod val="65000"/>
                  <a:lumOff val="35000"/>
                </a:sys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Trebuchet MS" panose="020B0603020202020204"/>
                <a:ea typeface="+mn-ea"/>
                <a:cs typeface="+mn-cs"/>
              </a:rPr>
              <a:t>Pre-1970s</a:t>
            </a:r>
          </a:p>
        </p:txBody>
      </p:sp>
      <p:sp>
        <p:nvSpPr>
          <p:cNvPr id="65" name="Chevron 64"/>
          <p:cNvSpPr/>
          <p:nvPr/>
        </p:nvSpPr>
        <p:spPr>
          <a:xfrm>
            <a:off x="2796666" y="3872063"/>
            <a:ext cx="1371600" cy="457200"/>
          </a:xfrm>
          <a:prstGeom prst="chevron">
            <a:avLst/>
          </a:prstGeom>
          <a:gradFill flip="none" rotWithShape="1">
            <a:gsLst>
              <a:gs pos="0">
                <a:srgbClr val="2B5181">
                  <a:lumMod val="60000"/>
                  <a:lumOff val="40000"/>
                </a:srgbClr>
              </a:gs>
              <a:gs pos="50000">
                <a:srgbClr val="2B5181"/>
              </a:gs>
              <a:gs pos="100000">
                <a:srgbClr val="2B5181">
                  <a:lumMod val="7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Trebuchet MS" panose="020B0603020202020204"/>
                <a:ea typeface="+mn-ea"/>
                <a:cs typeface="+mn-cs"/>
              </a:rPr>
              <a:t>1980s</a:t>
            </a:r>
          </a:p>
        </p:txBody>
      </p:sp>
      <p:sp>
        <p:nvSpPr>
          <p:cNvPr id="66" name="Chevron 65"/>
          <p:cNvSpPr/>
          <p:nvPr/>
        </p:nvSpPr>
        <p:spPr>
          <a:xfrm>
            <a:off x="4021561" y="3872063"/>
            <a:ext cx="1371600" cy="457200"/>
          </a:xfrm>
          <a:prstGeom prst="chevron">
            <a:avLst/>
          </a:prstGeom>
          <a:gradFill flip="none" rotWithShape="1">
            <a:gsLst>
              <a:gs pos="0">
                <a:srgbClr val="2B5181">
                  <a:lumMod val="60000"/>
                  <a:lumOff val="40000"/>
                </a:srgbClr>
              </a:gs>
              <a:gs pos="50000">
                <a:srgbClr val="2B5181"/>
              </a:gs>
              <a:gs pos="100000">
                <a:srgbClr val="2B5181">
                  <a:lumMod val="7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Trebuchet MS" panose="020B0603020202020204"/>
                <a:ea typeface="+mn-ea"/>
                <a:cs typeface="+mn-cs"/>
              </a:rPr>
              <a:t>1990s</a:t>
            </a:r>
          </a:p>
        </p:txBody>
      </p:sp>
      <p:sp>
        <p:nvSpPr>
          <p:cNvPr id="67" name="Chevron 66"/>
          <p:cNvSpPr/>
          <p:nvPr/>
        </p:nvSpPr>
        <p:spPr>
          <a:xfrm>
            <a:off x="5246456" y="3872063"/>
            <a:ext cx="1371600" cy="457200"/>
          </a:xfrm>
          <a:prstGeom prst="chevron">
            <a:avLst/>
          </a:prstGeom>
          <a:gradFill flip="none" rotWithShape="1">
            <a:gsLst>
              <a:gs pos="0">
                <a:srgbClr val="2B5181">
                  <a:lumMod val="60000"/>
                  <a:lumOff val="40000"/>
                </a:srgbClr>
              </a:gs>
              <a:gs pos="50000">
                <a:srgbClr val="2B5181"/>
              </a:gs>
              <a:gs pos="100000">
                <a:srgbClr val="2B5181">
                  <a:lumMod val="7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Trebuchet MS" panose="020B0603020202020204"/>
                <a:ea typeface="+mn-ea"/>
                <a:cs typeface="+mn-cs"/>
              </a:rPr>
              <a:t>2000s</a:t>
            </a:r>
          </a:p>
        </p:txBody>
      </p:sp>
      <p:sp>
        <p:nvSpPr>
          <p:cNvPr id="68" name="Chevron 67"/>
          <p:cNvSpPr/>
          <p:nvPr/>
        </p:nvSpPr>
        <p:spPr>
          <a:xfrm>
            <a:off x="6471351" y="3872063"/>
            <a:ext cx="1371600" cy="457200"/>
          </a:xfrm>
          <a:prstGeom prst="chevron">
            <a:avLst/>
          </a:prstGeom>
          <a:gradFill flip="none" rotWithShape="1">
            <a:gsLst>
              <a:gs pos="0">
                <a:srgbClr val="2B5181">
                  <a:lumMod val="60000"/>
                  <a:lumOff val="40000"/>
                </a:srgbClr>
              </a:gs>
              <a:gs pos="50000">
                <a:srgbClr val="2B5181"/>
              </a:gs>
              <a:gs pos="100000">
                <a:srgbClr val="2B5181">
                  <a:lumMod val="75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Trebuchet MS" panose="020B0603020202020204"/>
                <a:ea typeface="+mn-ea"/>
                <a:cs typeface="+mn-cs"/>
              </a:rPr>
              <a:t>2010s</a:t>
            </a:r>
          </a:p>
        </p:txBody>
      </p:sp>
      <p:sp>
        <p:nvSpPr>
          <p:cNvPr id="69" name="Chevron 68"/>
          <p:cNvSpPr/>
          <p:nvPr/>
        </p:nvSpPr>
        <p:spPr>
          <a:xfrm>
            <a:off x="7696246" y="3870818"/>
            <a:ext cx="1371600" cy="457200"/>
          </a:xfrm>
          <a:prstGeom prst="chevron">
            <a:avLst/>
          </a:prstGeom>
          <a:gradFill flip="none" rotWithShape="1">
            <a:gsLst>
              <a:gs pos="0">
                <a:srgbClr val="FFC000"/>
              </a:gs>
              <a:gs pos="50000">
                <a:srgbClr val="FF9900"/>
              </a:gs>
              <a:gs pos="100000">
                <a:srgbClr val="FF6600"/>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Trebuchet MS" panose="020B0603020202020204"/>
                <a:ea typeface="+mn-ea"/>
                <a:cs typeface="+mn-cs"/>
              </a:rPr>
              <a:t>2020s</a:t>
            </a:r>
          </a:p>
        </p:txBody>
      </p:sp>
      <p:cxnSp>
        <p:nvCxnSpPr>
          <p:cNvPr id="70" name="Straight Arrow Connector 69"/>
          <p:cNvCxnSpPr/>
          <p:nvPr/>
        </p:nvCxnSpPr>
        <p:spPr>
          <a:xfrm flipV="1">
            <a:off x="1335404" y="2669663"/>
            <a:ext cx="0" cy="1200742"/>
          </a:xfrm>
          <a:prstGeom prst="straightConnector1">
            <a:avLst/>
          </a:prstGeom>
          <a:noFill/>
          <a:ln w="6350" cap="rnd" cmpd="sng" algn="ctr">
            <a:solidFill>
              <a:sysClr val="windowText" lastClr="000000"/>
            </a:solidFill>
            <a:prstDash val="solid"/>
            <a:miter lim="800000"/>
            <a:tailEnd type="oval"/>
          </a:ln>
          <a:effectLst/>
        </p:spPr>
      </p:cxnSp>
      <p:sp>
        <p:nvSpPr>
          <p:cNvPr id="71" name="TextBox 70"/>
          <p:cNvSpPr txBox="1"/>
          <p:nvPr/>
        </p:nvSpPr>
        <p:spPr>
          <a:xfrm>
            <a:off x="328333" y="2659685"/>
            <a:ext cx="1007071" cy="1107996"/>
          </a:xfrm>
          <a:prstGeom prst="rect">
            <a:avLst/>
          </a:prstGeom>
          <a:noFill/>
        </p:spPr>
        <p:txBody>
          <a:bodyPr wrap="none" rtlCol="0">
            <a:spAutoFit/>
          </a:bodyPr>
          <a:lstStyle/>
          <a:p>
            <a:pPr algn="r" defTabSz="914400"/>
            <a:r>
              <a:rPr lang="en-US" sz="1100" u="sng" dirty="0" smtClean="0">
                <a:solidFill>
                  <a:schemeClr val="bg1">
                    <a:lumMod val="65000"/>
                  </a:schemeClr>
                </a:solidFill>
                <a:cs typeface="Arial" panose="020B0604020202020204" pitchFamily="34" charset="0"/>
              </a:rPr>
              <a:t>1950-1964</a:t>
            </a:r>
            <a:endParaRPr lang="en-US" sz="1100" u="sng" dirty="0">
              <a:solidFill>
                <a:schemeClr val="bg1">
                  <a:lumMod val="65000"/>
                </a:schemeClr>
              </a:solidFill>
              <a:cs typeface="Arial" panose="020B0604020202020204" pitchFamily="34" charset="0"/>
            </a:endParaRPr>
          </a:p>
          <a:p>
            <a:pPr algn="r" defTabSz="914400"/>
            <a:r>
              <a:rPr lang="en-US" sz="1100" dirty="0">
                <a:solidFill>
                  <a:schemeClr val="bg1">
                    <a:lumMod val="65000"/>
                  </a:schemeClr>
                </a:solidFill>
                <a:cs typeface="Arial" panose="020B0604020202020204" pitchFamily="34" charset="0"/>
              </a:rPr>
              <a:t>Kennedy </a:t>
            </a:r>
            <a:r>
              <a:rPr lang="en-US" sz="1100" dirty="0" smtClean="0">
                <a:solidFill>
                  <a:schemeClr val="bg1">
                    <a:lumMod val="65000"/>
                  </a:schemeClr>
                </a:solidFill>
                <a:cs typeface="Arial" panose="020B0604020202020204" pitchFamily="34" charset="0"/>
              </a:rPr>
              <a:t>8-10</a:t>
            </a:r>
            <a:endParaRPr lang="en-US" sz="1100" dirty="0">
              <a:solidFill>
                <a:schemeClr val="bg1">
                  <a:lumMod val="65000"/>
                </a:schemeClr>
              </a:solidFill>
              <a:cs typeface="Arial" panose="020B0604020202020204" pitchFamily="34" charset="0"/>
            </a:endParaRPr>
          </a:p>
          <a:p>
            <a:pPr algn="r" defTabSz="914400"/>
            <a:r>
              <a:rPr lang="en-US" sz="1100" dirty="0">
                <a:solidFill>
                  <a:schemeClr val="bg1">
                    <a:lumMod val="65000"/>
                  </a:schemeClr>
                </a:solidFill>
                <a:cs typeface="Arial" panose="020B0604020202020204" pitchFamily="34" charset="0"/>
              </a:rPr>
              <a:t>Southside </a:t>
            </a:r>
            <a:r>
              <a:rPr lang="en-US" sz="1100" dirty="0" smtClean="0">
                <a:solidFill>
                  <a:schemeClr val="bg1">
                    <a:lumMod val="65000"/>
                  </a:schemeClr>
                </a:solidFill>
                <a:cs typeface="Arial" panose="020B0604020202020204" pitchFamily="34" charset="0"/>
              </a:rPr>
              <a:t>1-5</a:t>
            </a:r>
            <a:endParaRPr lang="en-US" sz="1100" dirty="0">
              <a:solidFill>
                <a:schemeClr val="bg1">
                  <a:lumMod val="65000"/>
                </a:schemeClr>
              </a:solidFill>
              <a:cs typeface="Arial" panose="020B0604020202020204" pitchFamily="34" charset="0"/>
            </a:endParaRPr>
          </a:p>
          <a:p>
            <a:pPr algn="r" defTabSz="914400"/>
            <a:endParaRPr lang="en-US" sz="1100" u="sng" dirty="0" smtClean="0">
              <a:solidFill>
                <a:schemeClr val="bg1">
                  <a:lumMod val="65000"/>
                </a:schemeClr>
              </a:solidFill>
              <a:cs typeface="Arial" panose="020B0604020202020204" pitchFamily="34" charset="0"/>
            </a:endParaRPr>
          </a:p>
          <a:p>
            <a:pPr algn="r" defTabSz="914400"/>
            <a:r>
              <a:rPr lang="en-US" sz="1100" u="sng" dirty="0" smtClean="0">
                <a:solidFill>
                  <a:schemeClr val="bg1">
                    <a:lumMod val="65000"/>
                  </a:schemeClr>
                </a:solidFill>
                <a:cs typeface="Arial" panose="020B0604020202020204" pitchFamily="34" charset="0"/>
              </a:rPr>
              <a:t>1966</a:t>
            </a:r>
          </a:p>
          <a:p>
            <a:pPr algn="r" defTabSz="914400"/>
            <a:r>
              <a:rPr lang="en-US" sz="1100" dirty="0" smtClean="0">
                <a:solidFill>
                  <a:schemeClr val="bg1">
                    <a:lumMod val="65000"/>
                  </a:schemeClr>
                </a:solidFill>
                <a:cs typeface="Arial" panose="020B0604020202020204" pitchFamily="34" charset="0"/>
              </a:rPr>
              <a:t>Northside 1</a:t>
            </a:r>
          </a:p>
        </p:txBody>
      </p:sp>
      <p:cxnSp>
        <p:nvCxnSpPr>
          <p:cNvPr id="72" name="Straight Arrow Connector 71"/>
          <p:cNvCxnSpPr/>
          <p:nvPr/>
        </p:nvCxnSpPr>
        <p:spPr>
          <a:xfrm flipV="1">
            <a:off x="1768758" y="1770984"/>
            <a:ext cx="0" cy="2099421"/>
          </a:xfrm>
          <a:prstGeom prst="straightConnector1">
            <a:avLst/>
          </a:prstGeom>
          <a:noFill/>
          <a:ln w="6350" cap="rnd" cmpd="sng" algn="ctr">
            <a:solidFill>
              <a:sysClr val="windowText" lastClr="000000"/>
            </a:solidFill>
            <a:prstDash val="solid"/>
            <a:miter lim="800000"/>
            <a:tailEnd type="oval"/>
          </a:ln>
          <a:effectLst/>
        </p:spPr>
      </p:cxnSp>
      <p:sp>
        <p:nvSpPr>
          <p:cNvPr id="73" name="TextBox 72"/>
          <p:cNvSpPr txBox="1"/>
          <p:nvPr/>
        </p:nvSpPr>
        <p:spPr>
          <a:xfrm>
            <a:off x="1768757" y="1760593"/>
            <a:ext cx="1348605" cy="2123658"/>
          </a:xfrm>
          <a:prstGeom prst="rect">
            <a:avLst/>
          </a:prstGeom>
          <a:noFill/>
        </p:spPr>
        <p:txBody>
          <a:bodyPr wrap="square" rtlCol="0">
            <a:spAutoFit/>
          </a:bodyPr>
          <a:lstStyle/>
          <a:p>
            <a:pPr defTabSz="914400"/>
            <a:r>
              <a:rPr lang="en-US" sz="1100" u="sng" dirty="0" smtClean="0">
                <a:solidFill>
                  <a:schemeClr val="bg1">
                    <a:lumMod val="65000"/>
                  </a:schemeClr>
                </a:solidFill>
                <a:cs typeface="Arial" panose="020B0604020202020204" pitchFamily="34" charset="0"/>
              </a:rPr>
              <a:t>1972-1973</a:t>
            </a:r>
            <a:endParaRPr lang="en-US" sz="1100" u="sng" dirty="0">
              <a:solidFill>
                <a:schemeClr val="bg1">
                  <a:lumMod val="65000"/>
                </a:schemeClr>
              </a:solidFill>
              <a:cs typeface="Arial" panose="020B0604020202020204" pitchFamily="34" charset="0"/>
            </a:endParaRPr>
          </a:p>
          <a:p>
            <a:pPr defTabSz="914400"/>
            <a:r>
              <a:rPr lang="en-US" sz="1100" dirty="0">
                <a:solidFill>
                  <a:schemeClr val="bg1">
                    <a:lumMod val="65000"/>
                  </a:schemeClr>
                </a:solidFill>
                <a:cs typeface="Arial" panose="020B0604020202020204" pitchFamily="34" charset="0"/>
              </a:rPr>
              <a:t>Kennedy CT </a:t>
            </a:r>
            <a:r>
              <a:rPr lang="en-US" sz="1100" dirty="0" smtClean="0">
                <a:solidFill>
                  <a:schemeClr val="bg1">
                    <a:lumMod val="65000"/>
                  </a:schemeClr>
                </a:solidFill>
                <a:cs typeface="Arial" panose="020B0604020202020204" pitchFamily="34" charset="0"/>
              </a:rPr>
              <a:t>3-5</a:t>
            </a:r>
            <a:endParaRPr lang="en-US" sz="1100" dirty="0">
              <a:solidFill>
                <a:schemeClr val="bg1">
                  <a:lumMod val="65000"/>
                </a:schemeClr>
              </a:solidFill>
              <a:cs typeface="Arial" panose="020B0604020202020204" pitchFamily="34" charset="0"/>
            </a:endParaRPr>
          </a:p>
          <a:p>
            <a:pPr defTabSz="914400"/>
            <a:r>
              <a:rPr lang="en-US" sz="1100" dirty="0" smtClean="0">
                <a:solidFill>
                  <a:schemeClr val="bg1">
                    <a:lumMod val="65000"/>
                  </a:schemeClr>
                </a:solidFill>
                <a:cs typeface="Arial" panose="020B0604020202020204" pitchFamily="34" charset="0"/>
              </a:rPr>
              <a:t>Northside 2</a:t>
            </a:r>
            <a:endParaRPr lang="en-US" sz="1100" dirty="0">
              <a:solidFill>
                <a:schemeClr val="bg1">
                  <a:lumMod val="65000"/>
                </a:schemeClr>
              </a:solidFill>
              <a:cs typeface="Arial" panose="020B0604020202020204" pitchFamily="34" charset="0"/>
            </a:endParaRPr>
          </a:p>
          <a:p>
            <a:pPr defTabSz="914400"/>
            <a:endParaRPr lang="en-US" sz="1100" u="sng" dirty="0" smtClean="0">
              <a:cs typeface="Arial" panose="020B0604020202020204" pitchFamily="34" charset="0"/>
            </a:endParaRPr>
          </a:p>
          <a:p>
            <a:pPr defTabSz="914400"/>
            <a:r>
              <a:rPr lang="en-US" sz="1100" b="1" u="sng" dirty="0" smtClean="0">
                <a:cs typeface="Arial" panose="020B0604020202020204" pitchFamily="34" charset="0"/>
              </a:rPr>
              <a:t>1974-1975</a:t>
            </a:r>
          </a:p>
          <a:p>
            <a:pPr defTabSz="914400"/>
            <a:r>
              <a:rPr lang="en-US" sz="1100" b="1" dirty="0" smtClean="0">
                <a:cs typeface="Arial" panose="020B0604020202020204" pitchFamily="34" charset="0"/>
              </a:rPr>
              <a:t>Northside CT 1-4</a:t>
            </a:r>
          </a:p>
          <a:p>
            <a:pPr defTabSz="914400"/>
            <a:endParaRPr lang="en-US" sz="1100" dirty="0" smtClean="0">
              <a:cs typeface="Arial" panose="020B0604020202020204" pitchFamily="34" charset="0"/>
            </a:endParaRPr>
          </a:p>
          <a:p>
            <a:pPr defTabSz="914400"/>
            <a:endParaRPr lang="en-US" sz="1100" dirty="0">
              <a:cs typeface="Arial" panose="020B0604020202020204" pitchFamily="34" charset="0"/>
            </a:endParaRPr>
          </a:p>
          <a:p>
            <a:pPr defTabSz="914400"/>
            <a:r>
              <a:rPr lang="en-US" sz="1100" b="1" u="sng" dirty="0" smtClean="0">
                <a:cs typeface="Arial" panose="020B0604020202020204" pitchFamily="34" charset="0"/>
              </a:rPr>
              <a:t>1977</a:t>
            </a:r>
          </a:p>
          <a:p>
            <a:pPr defTabSz="914400"/>
            <a:r>
              <a:rPr lang="en-US" sz="1100" b="1" dirty="0" smtClean="0">
                <a:cs typeface="Arial" panose="020B0604020202020204" pitchFamily="34" charset="0"/>
              </a:rPr>
              <a:t>Northside ST 3</a:t>
            </a:r>
          </a:p>
          <a:p>
            <a:pPr defTabSz="914400"/>
            <a:r>
              <a:rPr lang="en-US" sz="1100" dirty="0" smtClean="0">
                <a:solidFill>
                  <a:schemeClr val="accent1">
                    <a:lumMod val="75000"/>
                  </a:schemeClr>
                </a:solidFill>
                <a:cs typeface="Arial" panose="020B0604020202020204" pitchFamily="34" charset="0"/>
              </a:rPr>
              <a:t>(100% Oil: NG conversion in 1986</a:t>
            </a:r>
            <a:r>
              <a:rPr lang="en-US" sz="1100" dirty="0" smtClean="0">
                <a:cs typeface="Arial" panose="020B0604020202020204" pitchFamily="34" charset="0"/>
              </a:rPr>
              <a:t>)</a:t>
            </a:r>
          </a:p>
        </p:txBody>
      </p:sp>
      <p:cxnSp>
        <p:nvCxnSpPr>
          <p:cNvPr id="74" name="Straight Arrow Connector 73"/>
          <p:cNvCxnSpPr/>
          <p:nvPr/>
        </p:nvCxnSpPr>
        <p:spPr>
          <a:xfrm flipH="1" flipV="1">
            <a:off x="3075709" y="1372201"/>
            <a:ext cx="1035" cy="2498206"/>
          </a:xfrm>
          <a:prstGeom prst="straightConnector1">
            <a:avLst/>
          </a:prstGeom>
          <a:noFill/>
          <a:ln w="6350" cap="rnd" cmpd="sng" algn="ctr">
            <a:solidFill>
              <a:sysClr val="windowText" lastClr="000000"/>
            </a:solidFill>
            <a:prstDash val="solid"/>
            <a:miter lim="800000"/>
            <a:tailEnd type="oval"/>
          </a:ln>
          <a:effectLst/>
        </p:spPr>
      </p:cxnSp>
      <p:sp>
        <p:nvSpPr>
          <p:cNvPr id="75" name="TextBox 74"/>
          <p:cNvSpPr txBox="1"/>
          <p:nvPr/>
        </p:nvSpPr>
        <p:spPr>
          <a:xfrm>
            <a:off x="3100815" y="1372201"/>
            <a:ext cx="1576072" cy="144655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1980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smtClean="0">
                <a:ln>
                  <a:noFill/>
                </a:ln>
                <a:solidFill>
                  <a:schemeClr val="bg1">
                    <a:lumMod val="65000"/>
                  </a:schemeClr>
                </a:solidFill>
                <a:effectLst/>
                <a:uLnTx/>
                <a:uFillTx/>
                <a:cs typeface="Arial" panose="020B0604020202020204" pitchFamily="34" charset="0"/>
              </a:rPr>
              <a:t>Southern Company PPA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sng" strike="noStrike" kern="0" cap="none" spc="0" normalizeH="0" baseline="0" noProof="0" dirty="0" smtClean="0">
              <a:ln>
                <a:noFill/>
              </a:ln>
              <a:solidFill>
                <a:schemeClr val="bg1">
                  <a:lumMod val="65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1987-1988</a:t>
            </a:r>
            <a:endParaRPr kumimoji="0" lang="en-US" sz="1100" i="0" u="none" strike="noStrike" kern="0" cap="none" spc="0" normalizeH="0" baseline="0" noProof="0" dirty="0" smtClean="0">
              <a:ln>
                <a:noFill/>
              </a:ln>
              <a:solidFill>
                <a:schemeClr val="bg1">
                  <a:lumMod val="6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smtClean="0">
                <a:ln>
                  <a:noFill/>
                </a:ln>
                <a:solidFill>
                  <a:schemeClr val="bg1">
                    <a:lumMod val="65000"/>
                  </a:schemeClr>
                </a:solidFill>
                <a:effectLst/>
                <a:uLnTx/>
                <a:uFillTx/>
              </a:rPr>
              <a:t>SJRPP</a:t>
            </a:r>
            <a:r>
              <a:rPr kumimoji="0" lang="en-US" sz="1100" i="0" u="none" strike="noStrike" kern="0" cap="none" spc="0" normalizeH="0" baseline="0" noProof="0" dirty="0" smtClean="0">
                <a:ln>
                  <a:noFill/>
                </a:ln>
                <a:solidFill>
                  <a:schemeClr val="bg1">
                    <a:lumMod val="65000"/>
                  </a:schemeClr>
                </a:solidFill>
                <a:effectLst/>
                <a:uLnTx/>
                <a:uFillTx/>
                <a:cs typeface="Arial" panose="020B0604020202020204" pitchFamily="34" charset="0"/>
              </a:rPr>
              <a:t> 1</a:t>
            </a:r>
            <a:r>
              <a:rPr lang="en-US" sz="1100" kern="0" dirty="0">
                <a:solidFill>
                  <a:schemeClr val="bg1">
                    <a:lumMod val="65000"/>
                  </a:schemeClr>
                </a:solidFill>
                <a:cs typeface="Arial" panose="020B0604020202020204" pitchFamily="34" charset="0"/>
              </a:rPr>
              <a:t>-</a:t>
            </a:r>
            <a:r>
              <a:rPr kumimoji="0" lang="en-US" sz="1100" i="0" u="none" strike="noStrike" kern="0" cap="none" spc="0" normalizeH="0" baseline="0" noProof="0" dirty="0" smtClean="0">
                <a:ln>
                  <a:noFill/>
                </a:ln>
                <a:solidFill>
                  <a:schemeClr val="bg1">
                    <a:lumMod val="65000"/>
                  </a:schemeClr>
                </a:solidFill>
                <a:effectLst/>
                <a:uLnTx/>
                <a:uFillTx/>
                <a:cs typeface="Arial" panose="020B0604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i="0" u="none" strike="noStrike" kern="0" cap="none" spc="0" normalizeH="0" baseline="0" noProof="0" dirty="0" smtClean="0">
              <a:ln>
                <a:noFill/>
              </a:ln>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1989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Scherer 4</a:t>
            </a:r>
          </a:p>
        </p:txBody>
      </p:sp>
      <p:cxnSp>
        <p:nvCxnSpPr>
          <p:cNvPr id="76" name="Straight Arrow Connector 75"/>
          <p:cNvCxnSpPr/>
          <p:nvPr/>
        </p:nvCxnSpPr>
        <p:spPr>
          <a:xfrm flipH="1" flipV="1">
            <a:off x="5880108" y="954269"/>
            <a:ext cx="1006" cy="2916138"/>
          </a:xfrm>
          <a:prstGeom prst="straightConnector1">
            <a:avLst/>
          </a:prstGeom>
          <a:noFill/>
          <a:ln w="6350" cap="rnd" cmpd="sng" algn="ctr">
            <a:solidFill>
              <a:sysClr val="windowText" lastClr="000000"/>
            </a:solidFill>
            <a:prstDash val="solid"/>
            <a:miter lim="800000"/>
            <a:tailEnd type="oval"/>
          </a:ln>
          <a:effectLst/>
        </p:spPr>
      </p:cxnSp>
      <p:sp>
        <p:nvSpPr>
          <p:cNvPr id="77" name="TextBox 76"/>
          <p:cNvSpPr txBox="1"/>
          <p:nvPr/>
        </p:nvSpPr>
        <p:spPr>
          <a:xfrm>
            <a:off x="4725329" y="971801"/>
            <a:ext cx="1154547" cy="297004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2000</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Kennedy CT 7</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1" i="0" u="sng"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2001</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Brandy Branch</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CT </a:t>
            </a:r>
            <a:r>
              <a:rPr lang="en-US" sz="1100" b="1" kern="0" dirty="0" smtClean="0">
                <a:cs typeface="Arial" panose="020B0604020202020204" pitchFamily="34" charset="0"/>
              </a:rPr>
              <a:t>1-3</a:t>
            </a:r>
            <a:endParaRPr kumimoji="0" lang="en-US" sz="1100" b="1" i="0" u="none"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2003</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Northside ST 1-2</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2005</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Brandy Branch</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b="1" kern="0" noProof="0" dirty="0" smtClean="0"/>
              <a:t>Combined Cycle</a:t>
            </a:r>
            <a:endParaRPr kumimoji="0" lang="en-US" sz="1100" b="1" i="0" u="none" strike="noStrike" kern="0" cap="none" spc="0" normalizeH="0" baseline="0" noProof="0" dirty="0" smtClean="0">
              <a:ln>
                <a:noFill/>
              </a:ln>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lang="en-US" sz="1100" b="1" kern="0" dirty="0"/>
          </a:p>
          <a:p>
            <a:pPr algn="r" defTabSz="914400"/>
            <a:r>
              <a:rPr lang="en-US" sz="1100" u="sng" dirty="0">
                <a:solidFill>
                  <a:schemeClr val="bg1">
                    <a:lumMod val="65000"/>
                  </a:schemeClr>
                </a:solidFill>
                <a:cs typeface="Arial" panose="020B0604020202020204" pitchFamily="34" charset="0"/>
              </a:rPr>
              <a:t>2007</a:t>
            </a:r>
          </a:p>
          <a:p>
            <a:pPr algn="r" defTabSz="914400"/>
            <a:r>
              <a:rPr lang="en-US" sz="1100" dirty="0">
                <a:solidFill>
                  <a:schemeClr val="bg1">
                    <a:lumMod val="65000"/>
                  </a:schemeClr>
                </a:solidFill>
                <a:cs typeface="Arial" panose="020B0604020202020204" pitchFamily="34" charset="0"/>
              </a:rPr>
              <a:t>Constellation</a:t>
            </a:r>
          </a:p>
          <a:p>
            <a:pPr algn="r" defTabSz="914400"/>
            <a:r>
              <a:rPr lang="en-US" sz="1100" dirty="0">
                <a:solidFill>
                  <a:schemeClr val="bg1">
                    <a:lumMod val="65000"/>
                  </a:schemeClr>
                </a:solidFill>
                <a:cs typeface="Arial" panose="020B0604020202020204" pitchFamily="34" charset="0"/>
              </a:rPr>
              <a:t>Winter </a:t>
            </a:r>
            <a:r>
              <a:rPr lang="en-US" sz="1100" dirty="0" smtClean="0">
                <a:solidFill>
                  <a:schemeClr val="bg1">
                    <a:lumMod val="65000"/>
                  </a:schemeClr>
                </a:solidFill>
                <a:cs typeface="Arial" panose="020B0604020202020204" pitchFamily="34" charset="0"/>
              </a:rPr>
              <a:t>PPA</a:t>
            </a:r>
            <a:endParaRPr lang="en-US" sz="1100" dirty="0">
              <a:solidFill>
                <a:schemeClr val="bg1">
                  <a:lumMod val="65000"/>
                </a:schemeClr>
              </a:solidFill>
              <a:cs typeface="Arial" panose="020B0604020202020204" pitchFamily="34" charset="0"/>
            </a:endParaRPr>
          </a:p>
        </p:txBody>
      </p:sp>
      <p:sp>
        <p:nvSpPr>
          <p:cNvPr id="78" name="TextBox 77"/>
          <p:cNvSpPr txBox="1"/>
          <p:nvPr/>
        </p:nvSpPr>
        <p:spPr>
          <a:xfrm>
            <a:off x="5879542" y="971801"/>
            <a:ext cx="978153" cy="1107996"/>
          </a:xfrm>
          <a:prstGeom prst="rect">
            <a:avLst/>
          </a:prstGeom>
          <a:noFill/>
        </p:spPr>
        <p:txBody>
          <a:bodyPr wrap="none" rtlCol="0">
            <a:spAutoFit/>
          </a:bodyPr>
          <a:lstStyle/>
          <a:p>
            <a:pPr defTabSz="914400"/>
            <a:r>
              <a:rPr lang="en-US" sz="1100" b="1" u="sng" dirty="0" smtClean="0">
                <a:cs typeface="Arial" panose="020B0604020202020204" pitchFamily="34" charset="0"/>
              </a:rPr>
              <a:t>2008</a:t>
            </a:r>
            <a:endParaRPr lang="en-US" sz="1100" b="1" dirty="0">
              <a:cs typeface="Arial" panose="020B0604020202020204" pitchFamily="34" charset="0"/>
            </a:endParaRPr>
          </a:p>
          <a:p>
            <a:pPr defTabSz="914400"/>
            <a:r>
              <a:rPr lang="en-US" sz="1100" b="1" dirty="0" smtClean="0">
                <a:cs typeface="Arial" panose="020B0604020202020204" pitchFamily="34" charset="0"/>
              </a:rPr>
              <a:t>Trail </a:t>
            </a:r>
            <a:r>
              <a:rPr lang="en-US" sz="1100" b="1" dirty="0">
                <a:cs typeface="Arial" panose="020B0604020202020204" pitchFamily="34" charset="0"/>
              </a:rPr>
              <a:t>R</a:t>
            </a:r>
            <a:r>
              <a:rPr lang="en-US" sz="1100" b="1" dirty="0" smtClean="0">
                <a:cs typeface="Arial" panose="020B0604020202020204" pitchFamily="34" charset="0"/>
              </a:rPr>
              <a:t>idge</a:t>
            </a:r>
            <a:endParaRPr lang="en-US" sz="1100" b="1" dirty="0">
              <a:cs typeface="Arial" panose="020B0604020202020204" pitchFamily="34" charset="0"/>
            </a:endParaRPr>
          </a:p>
          <a:p>
            <a:pPr defTabSz="914400"/>
            <a:r>
              <a:rPr lang="en-US" sz="1100" b="1" dirty="0" smtClean="0">
                <a:cs typeface="Arial" panose="020B0604020202020204" pitchFamily="34" charset="0"/>
              </a:rPr>
              <a:t>Landfill 1</a:t>
            </a:r>
          </a:p>
          <a:p>
            <a:pPr defTabSz="914400"/>
            <a:endParaRPr lang="en-US" sz="1100" b="1" dirty="0">
              <a:cs typeface="Arial" panose="020B0604020202020204" pitchFamily="34" charset="0"/>
            </a:endParaRPr>
          </a:p>
          <a:p>
            <a:pPr defTabSz="914400"/>
            <a:r>
              <a:rPr lang="en-US" sz="1100" b="1" u="sng" dirty="0" smtClean="0">
                <a:cs typeface="Arial" panose="020B0604020202020204" pitchFamily="34" charset="0"/>
              </a:rPr>
              <a:t>2009</a:t>
            </a:r>
          </a:p>
          <a:p>
            <a:pPr defTabSz="914400"/>
            <a:r>
              <a:rPr lang="en-US" sz="1100" b="1" dirty="0" smtClean="0">
                <a:cs typeface="Arial" panose="020B0604020202020204" pitchFamily="34" charset="0"/>
              </a:rPr>
              <a:t>Kennedy CT 8</a:t>
            </a:r>
          </a:p>
        </p:txBody>
      </p:sp>
      <p:cxnSp>
        <p:nvCxnSpPr>
          <p:cNvPr id="95" name="Straight Arrow Connector 94"/>
          <p:cNvCxnSpPr/>
          <p:nvPr/>
        </p:nvCxnSpPr>
        <p:spPr>
          <a:xfrm flipH="1" flipV="1">
            <a:off x="7050611" y="2144713"/>
            <a:ext cx="0" cy="1730743"/>
          </a:xfrm>
          <a:prstGeom prst="straightConnector1">
            <a:avLst/>
          </a:prstGeom>
          <a:noFill/>
          <a:ln w="6350" cap="rnd" cmpd="sng" algn="ctr">
            <a:solidFill>
              <a:sysClr val="windowText" lastClr="000000"/>
            </a:solidFill>
            <a:prstDash val="solid"/>
            <a:miter lim="800000"/>
            <a:tailEnd type="oval"/>
          </a:ln>
          <a:effectLst/>
        </p:spPr>
      </p:cxnSp>
      <p:sp>
        <p:nvSpPr>
          <p:cNvPr id="96" name="TextBox 95"/>
          <p:cNvSpPr txBox="1"/>
          <p:nvPr/>
        </p:nvSpPr>
        <p:spPr>
          <a:xfrm>
            <a:off x="6245519" y="2144713"/>
            <a:ext cx="805092" cy="178510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2010</a:t>
            </a:r>
          </a:p>
          <a:p>
            <a:pPr lvl="0" algn="r" defTabSz="914400"/>
            <a:r>
              <a:rPr lang="en-US" sz="1100" b="1" kern="0" dirty="0" err="1" smtClean="0">
                <a:cs typeface="Arial" panose="020B0604020202020204" pitchFamily="34" charset="0"/>
              </a:rPr>
              <a:t>Jax</a:t>
            </a:r>
            <a:r>
              <a:rPr lang="en-US" sz="1100" b="1" kern="0" dirty="0" smtClean="0">
                <a:cs typeface="Arial" panose="020B0604020202020204" pitchFamily="34" charset="0"/>
              </a:rPr>
              <a:t> Solar</a:t>
            </a:r>
            <a:endParaRPr lang="en-US" sz="1100" b="1" kern="0" dirty="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1" i="0" u="sng"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2011</a:t>
            </a:r>
          </a:p>
          <a:p>
            <a:pPr marL="0" marR="0" lvl="0" indent="0" algn="r" defTabSz="914400" eaLnBrk="1" fontAlgn="auto" latinLnBrk="0" hangingPunct="1">
              <a:lnSpc>
                <a:spcPct val="100000"/>
              </a:lnSpc>
              <a:spcBef>
                <a:spcPts val="0"/>
              </a:spcBef>
              <a:spcAft>
                <a:spcPts val="0"/>
              </a:spcAft>
              <a:buClrTx/>
              <a:buSzTx/>
              <a:buFontTx/>
              <a:buNone/>
              <a:tabLst/>
              <a:defRPr/>
            </a:pPr>
            <a:r>
              <a:rPr lang="en-US" sz="1100" b="1" kern="0" dirty="0" smtClean="0">
                <a:cs typeface="Arial" panose="020B0604020202020204" pitchFamily="34" charset="0"/>
              </a:rPr>
              <a:t>Greenland</a:t>
            </a:r>
            <a:endParaRPr kumimoji="0" lang="en-US" sz="1100" b="1" i="0" u="none"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effectLst/>
                <a:uLnTx/>
                <a:uFillTx/>
                <a:cs typeface="Arial" panose="020B0604020202020204" pitchFamily="34" charset="0"/>
              </a:rPr>
              <a:t>CT 1-2</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effectLst/>
              <a:uLnTx/>
              <a:uFillTx/>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smtClean="0">
                <a:ln>
                  <a:noFill/>
                </a:ln>
                <a:effectLst/>
                <a:uLnTx/>
                <a:uFillTx/>
                <a:cs typeface="Arial" panose="020B0604020202020204" pitchFamily="34" charset="0"/>
              </a:rPr>
              <a:t>2015</a:t>
            </a:r>
          </a:p>
          <a:p>
            <a:pPr algn="r" defTabSz="914400"/>
            <a:r>
              <a:rPr lang="en-US" sz="1100" b="1" dirty="0">
                <a:cs typeface="Arial" panose="020B0604020202020204" pitchFamily="34" charset="0"/>
              </a:rPr>
              <a:t>Trail </a:t>
            </a:r>
            <a:r>
              <a:rPr lang="en-US" sz="1100" b="1" dirty="0" smtClean="0">
                <a:cs typeface="Arial" panose="020B0604020202020204" pitchFamily="34" charset="0"/>
              </a:rPr>
              <a:t>Ridge</a:t>
            </a:r>
          </a:p>
          <a:p>
            <a:pPr algn="r" defTabSz="914400"/>
            <a:r>
              <a:rPr lang="en-US" sz="1100" b="1" dirty="0" smtClean="0">
                <a:cs typeface="Arial" panose="020B0604020202020204" pitchFamily="34" charset="0"/>
              </a:rPr>
              <a:t>Landfill 2</a:t>
            </a:r>
            <a:endParaRPr lang="en-US" sz="1100" b="1" dirty="0">
              <a:cs typeface="Arial" panose="020B0604020202020204" pitchFamily="34" charset="0"/>
            </a:endParaRPr>
          </a:p>
        </p:txBody>
      </p:sp>
      <p:sp>
        <p:nvSpPr>
          <p:cNvPr id="97" name="TextBox 96"/>
          <p:cNvSpPr txBox="1"/>
          <p:nvPr/>
        </p:nvSpPr>
        <p:spPr>
          <a:xfrm>
            <a:off x="7055096" y="2134486"/>
            <a:ext cx="1039067" cy="1785104"/>
          </a:xfrm>
          <a:prstGeom prst="rect">
            <a:avLst/>
          </a:prstGeom>
          <a:noFill/>
        </p:spPr>
        <p:txBody>
          <a:bodyPr wrap="none" rtlCol="0">
            <a:spAutoFit/>
          </a:bodyPr>
          <a:lstStyle/>
          <a:p>
            <a:pPr defTabSz="914400"/>
            <a:r>
              <a:rPr lang="en-US" sz="1100" b="1" u="sng" dirty="0" smtClean="0">
                <a:cs typeface="Arial" panose="020B0604020202020204" pitchFamily="34" charset="0"/>
              </a:rPr>
              <a:t>2017-2019</a:t>
            </a:r>
            <a:endParaRPr lang="en-US" sz="1100" b="1" u="sng" dirty="0">
              <a:cs typeface="Arial" panose="020B0604020202020204" pitchFamily="34" charset="0"/>
            </a:endParaRPr>
          </a:p>
          <a:p>
            <a:pPr defTabSz="914400"/>
            <a:r>
              <a:rPr lang="en-US" sz="1100" b="1" dirty="0" smtClean="0">
                <a:cs typeface="Arial" panose="020B0604020202020204" pitchFamily="34" charset="0"/>
              </a:rPr>
              <a:t>27 MW Solar</a:t>
            </a:r>
          </a:p>
          <a:p>
            <a:pPr defTabSz="914400"/>
            <a:r>
              <a:rPr lang="en-US" sz="1100" b="1" dirty="0" smtClean="0">
                <a:cs typeface="Arial" panose="020B0604020202020204" pitchFamily="34" charset="0"/>
              </a:rPr>
              <a:t>Farms</a:t>
            </a:r>
          </a:p>
          <a:p>
            <a:pPr defTabSz="914400"/>
            <a:endParaRPr lang="en-US" sz="1100" b="1" u="sng" dirty="0" smtClean="0">
              <a:cs typeface="Arial" panose="020B0604020202020204" pitchFamily="34" charset="0"/>
            </a:endParaRPr>
          </a:p>
          <a:p>
            <a:pPr defTabSz="914400"/>
            <a:r>
              <a:rPr lang="en-US" sz="1100" u="sng" dirty="0" smtClean="0">
                <a:solidFill>
                  <a:schemeClr val="bg1">
                    <a:lumMod val="65000"/>
                  </a:schemeClr>
                </a:solidFill>
                <a:cs typeface="Arial" panose="020B0604020202020204" pitchFamily="34" charset="0"/>
              </a:rPr>
              <a:t>2018</a:t>
            </a:r>
            <a:endParaRPr lang="en-US" sz="1100" dirty="0">
              <a:solidFill>
                <a:schemeClr val="bg1">
                  <a:lumMod val="65000"/>
                </a:schemeClr>
              </a:solidFill>
              <a:cs typeface="Arial" panose="020B0604020202020204" pitchFamily="34" charset="0"/>
            </a:endParaRPr>
          </a:p>
          <a:p>
            <a:pPr defTabSz="914400"/>
            <a:r>
              <a:rPr lang="en-US" sz="1100" dirty="0" err="1" smtClean="0">
                <a:solidFill>
                  <a:schemeClr val="bg1">
                    <a:lumMod val="65000"/>
                  </a:schemeClr>
                </a:solidFill>
                <a:cs typeface="Arial" panose="020B0604020202020204" pitchFamily="34" charset="0"/>
              </a:rPr>
              <a:t>Wansley</a:t>
            </a:r>
            <a:r>
              <a:rPr lang="en-US" sz="1100" dirty="0" smtClean="0">
                <a:solidFill>
                  <a:schemeClr val="bg1">
                    <a:lumMod val="65000"/>
                  </a:schemeClr>
                </a:solidFill>
                <a:cs typeface="Arial" panose="020B0604020202020204" pitchFamily="34" charset="0"/>
              </a:rPr>
              <a:t> PPA</a:t>
            </a:r>
          </a:p>
          <a:p>
            <a:pPr defTabSz="914400"/>
            <a:endParaRPr lang="en-US" sz="1100" b="1" dirty="0" smtClean="0">
              <a:cs typeface="Arial" panose="020B0604020202020204" pitchFamily="34" charset="0"/>
            </a:endParaRPr>
          </a:p>
          <a:p>
            <a:pPr defTabSz="914400"/>
            <a:r>
              <a:rPr lang="en-US" sz="1100" b="1" u="sng" dirty="0" smtClean="0">
                <a:cs typeface="Arial" panose="020B0604020202020204" pitchFamily="34" charset="0"/>
              </a:rPr>
              <a:t>2019</a:t>
            </a:r>
          </a:p>
          <a:p>
            <a:pPr defTabSz="914400"/>
            <a:r>
              <a:rPr lang="en-US" sz="1100" b="1" dirty="0" smtClean="0">
                <a:cs typeface="Arial" panose="020B0604020202020204" pitchFamily="34" charset="0"/>
              </a:rPr>
              <a:t>Brandy Branch</a:t>
            </a:r>
          </a:p>
          <a:p>
            <a:pPr defTabSz="914400"/>
            <a:r>
              <a:rPr lang="en-US" sz="1100" b="1" dirty="0" smtClean="0">
                <a:cs typeface="Arial" panose="020B0604020202020204" pitchFamily="34" charset="0"/>
              </a:rPr>
              <a:t>CC Upgrade</a:t>
            </a:r>
            <a:endParaRPr lang="en-US" sz="1100" b="1" dirty="0">
              <a:cs typeface="Arial" panose="020B0604020202020204" pitchFamily="34" charset="0"/>
            </a:endParaRPr>
          </a:p>
        </p:txBody>
      </p:sp>
      <p:cxnSp>
        <p:nvCxnSpPr>
          <p:cNvPr id="98" name="Straight Arrow Connector 97"/>
          <p:cNvCxnSpPr/>
          <p:nvPr/>
        </p:nvCxnSpPr>
        <p:spPr>
          <a:xfrm flipH="1" flipV="1">
            <a:off x="8007704" y="1421602"/>
            <a:ext cx="0" cy="2448805"/>
          </a:xfrm>
          <a:prstGeom prst="straightConnector1">
            <a:avLst/>
          </a:prstGeom>
          <a:noFill/>
          <a:ln w="6350" cap="rnd" cmpd="sng" algn="ctr">
            <a:solidFill>
              <a:sysClr val="windowText" lastClr="000000"/>
            </a:solidFill>
            <a:prstDash val="solid"/>
            <a:miter lim="800000"/>
            <a:tailEnd type="oval"/>
          </a:ln>
          <a:effectLst/>
        </p:spPr>
      </p:cxnSp>
      <p:sp>
        <p:nvSpPr>
          <p:cNvPr id="99" name="TextBox 98"/>
          <p:cNvSpPr txBox="1"/>
          <p:nvPr/>
        </p:nvSpPr>
        <p:spPr>
          <a:xfrm>
            <a:off x="8061804" y="1502888"/>
            <a:ext cx="1099265" cy="21236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effectLst/>
                <a:uLnTx/>
                <a:uFillTx/>
                <a:cs typeface="Arial" panose="020B0604020202020204" pitchFamily="34" charset="0"/>
              </a:rPr>
              <a:t>2021-2022</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noProof="0" dirty="0" smtClean="0">
                <a:cs typeface="Arial" panose="020B0604020202020204" pitchFamily="34" charset="0"/>
              </a:rPr>
              <a:t>MEAG Nuclear </a:t>
            </a:r>
            <a:r>
              <a:rPr kumimoji="0" lang="en-US" sz="1100" i="0" u="none" strike="noStrike" kern="0" cap="none" spc="0" normalizeH="0" baseline="0" noProof="0" dirty="0" smtClean="0">
                <a:ln>
                  <a:noFill/>
                </a:ln>
                <a:effectLst/>
                <a:uLnTx/>
                <a:uFillTx/>
                <a:cs typeface="Arial" panose="020B0604020202020204" pitchFamily="34" charset="0"/>
              </a:rPr>
              <a:t>PPA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i="0" u="none" strike="noStrike" kern="0" cap="none" spc="0" normalizeH="0" baseline="0" dirty="0" smtClean="0">
              <a:ln>
                <a:noFill/>
              </a:ln>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u="sng" kern="0" dirty="0" smtClean="0">
                <a:cs typeface="Arial" panose="020B0604020202020204" pitchFamily="34" charset="0"/>
              </a:rPr>
              <a:t>2021</a:t>
            </a:r>
          </a:p>
          <a:p>
            <a:pPr lvl="0" defTabSz="914400">
              <a:defRPr/>
            </a:pPr>
            <a:r>
              <a:rPr lang="en-US" sz="1100" kern="0" dirty="0">
                <a:cs typeface="Arial" panose="020B0604020202020204" pitchFamily="34" charset="0"/>
              </a:rPr>
              <a:t>FPL Combined Cycle PPA</a:t>
            </a:r>
          </a:p>
          <a:p>
            <a:pPr marL="0" marR="0" lvl="0" indent="0" defTabSz="914400" eaLnBrk="1" fontAlgn="auto" latinLnBrk="0" hangingPunct="1">
              <a:lnSpc>
                <a:spcPct val="100000"/>
              </a:lnSpc>
              <a:spcBef>
                <a:spcPts val="0"/>
              </a:spcBef>
              <a:spcAft>
                <a:spcPts val="0"/>
              </a:spcAft>
              <a:buClrTx/>
              <a:buSzTx/>
              <a:buFontTx/>
              <a:buNone/>
              <a:tabLst/>
              <a:defRPr/>
            </a:pPr>
            <a:endParaRPr lang="en-US" sz="1100" u="sng" kern="0" dirty="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u="sng" kern="0" dirty="0" smtClean="0">
                <a:cs typeface="Arial" panose="020B0604020202020204" pitchFamily="34" charset="0"/>
              </a:rPr>
              <a:t>2022</a:t>
            </a:r>
          </a:p>
          <a:p>
            <a:pPr marR="0" lvl="0" defTabSz="914400" eaLnBrk="1" fontAlgn="auto" latinLnBrk="0" hangingPunct="1">
              <a:lnSpc>
                <a:spcPct val="100000"/>
              </a:lnSpc>
              <a:spcBef>
                <a:spcPts val="0"/>
              </a:spcBef>
              <a:spcAft>
                <a:spcPts val="0"/>
              </a:spcAft>
              <a:buClrTx/>
              <a:buSzTx/>
              <a:tabLst/>
              <a:defRPr/>
            </a:pPr>
            <a:r>
              <a:rPr kumimoji="0" lang="en-US" sz="1100" i="0" u="none" strike="noStrike" kern="0" cap="none" spc="0" normalizeH="0" baseline="0" dirty="0" smtClean="0">
                <a:ln>
                  <a:noFill/>
                </a:ln>
                <a:effectLst/>
                <a:uLnTx/>
                <a:uFillTx/>
                <a:cs typeface="Arial" panose="020B0604020202020204" pitchFamily="34" charset="0"/>
              </a:rPr>
              <a:t>5</a:t>
            </a:r>
            <a:r>
              <a:rPr kumimoji="0" lang="en-US" sz="1100" i="0" u="none" strike="noStrike" kern="0" cap="none" spc="0" normalizeH="0" dirty="0" smtClean="0">
                <a:ln>
                  <a:noFill/>
                </a:ln>
                <a:effectLst/>
                <a:uLnTx/>
                <a:uFillTx/>
                <a:cs typeface="Arial" panose="020B0604020202020204" pitchFamily="34" charset="0"/>
              </a:rPr>
              <a:t> x 50 MW Solar Farms</a:t>
            </a:r>
          </a:p>
          <a:p>
            <a:pPr marR="0" lvl="0" defTabSz="914400" eaLnBrk="1" fontAlgn="auto" latinLnBrk="0" hangingPunct="1">
              <a:lnSpc>
                <a:spcPct val="100000"/>
              </a:lnSpc>
              <a:spcBef>
                <a:spcPts val="0"/>
              </a:spcBef>
              <a:spcAft>
                <a:spcPts val="0"/>
              </a:spcAft>
              <a:buClrTx/>
              <a:buSzTx/>
              <a:tabLst/>
              <a:defRPr/>
            </a:pPr>
            <a:endParaRPr kumimoji="0" lang="en-US" sz="1100" b="1" i="0" u="none" strike="noStrike" kern="0" cap="none" spc="0" normalizeH="0" dirty="0" smtClean="0">
              <a:ln>
                <a:noFill/>
              </a:ln>
              <a:effectLst/>
              <a:uLnTx/>
              <a:uFillTx/>
              <a:cs typeface="Arial" panose="020B0604020202020204" pitchFamily="34" charset="0"/>
            </a:endParaRPr>
          </a:p>
        </p:txBody>
      </p:sp>
      <p:cxnSp>
        <p:nvCxnSpPr>
          <p:cNvPr id="100" name="Straight Arrow Connector 99"/>
          <p:cNvCxnSpPr/>
          <p:nvPr/>
        </p:nvCxnSpPr>
        <p:spPr>
          <a:xfrm flipH="1">
            <a:off x="3075709" y="4328018"/>
            <a:ext cx="1034" cy="822960"/>
          </a:xfrm>
          <a:prstGeom prst="straightConnector1">
            <a:avLst/>
          </a:prstGeom>
          <a:noFill/>
          <a:ln w="6350" cap="rnd" cmpd="sng" algn="ctr">
            <a:solidFill>
              <a:srgbClr val="FF3300"/>
            </a:solidFill>
            <a:prstDash val="solid"/>
            <a:miter lim="800000"/>
            <a:tailEnd type="oval"/>
          </a:ln>
          <a:effectLst/>
        </p:spPr>
      </p:cxnSp>
      <p:sp>
        <p:nvSpPr>
          <p:cNvPr id="101" name="TextBox 100"/>
          <p:cNvSpPr txBox="1"/>
          <p:nvPr/>
        </p:nvSpPr>
        <p:spPr>
          <a:xfrm>
            <a:off x="3076743" y="4385908"/>
            <a:ext cx="9877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1982-1983</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Kennedy 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smtClean="0">
                <a:ln>
                  <a:noFill/>
                </a:ln>
                <a:solidFill>
                  <a:schemeClr val="bg1">
                    <a:lumMod val="65000"/>
                  </a:schemeClr>
                </a:solidFill>
                <a:effectLst/>
                <a:uLnTx/>
                <a:uFillTx/>
                <a:cs typeface="Arial" panose="020B0604020202020204" pitchFamily="34" charset="0"/>
              </a:rPr>
              <a:t>Northside </a:t>
            </a:r>
            <a:r>
              <a:rPr kumimoji="0" lang="en-US" sz="1100" i="0" u="none" strike="noStrike" kern="0" cap="none" spc="0" normalizeH="0" noProof="0" dirty="0" smtClean="0">
                <a:ln>
                  <a:noFill/>
                </a:ln>
                <a:solidFill>
                  <a:schemeClr val="bg1">
                    <a:lumMod val="65000"/>
                  </a:schemeClr>
                </a:solidFill>
                <a:effectLst/>
                <a:uLnTx/>
                <a:uFillTx/>
                <a:cs typeface="Arial" panose="020B0604020202020204" pitchFamily="34" charset="0"/>
              </a:rPr>
              <a:t>2</a:t>
            </a:r>
          </a:p>
          <a:p>
            <a:pPr defTabSz="914400"/>
            <a:r>
              <a:rPr lang="en-US" sz="1100" kern="0" dirty="0">
                <a:solidFill>
                  <a:schemeClr val="bg1">
                    <a:lumMod val="65000"/>
                  </a:schemeClr>
                </a:solidFill>
                <a:cs typeface="Arial" panose="020B0604020202020204" pitchFamily="34" charset="0"/>
              </a:rPr>
              <a:t>Southside </a:t>
            </a:r>
            <a:r>
              <a:rPr lang="en-US" sz="1100" kern="0" dirty="0" smtClean="0">
                <a:solidFill>
                  <a:schemeClr val="bg1">
                    <a:lumMod val="65000"/>
                  </a:schemeClr>
                </a:solidFill>
                <a:cs typeface="Arial" panose="020B0604020202020204" pitchFamily="34" charset="0"/>
              </a:rPr>
              <a:t>1-3</a:t>
            </a:r>
            <a:endParaRPr lang="en-US" sz="1100" kern="0" dirty="0">
              <a:solidFill>
                <a:schemeClr val="bg1">
                  <a:lumMod val="65000"/>
                </a:schemeClr>
              </a:solidFill>
              <a:cs typeface="Arial" panose="020B0604020202020204" pitchFamily="34" charset="0"/>
            </a:endParaRPr>
          </a:p>
        </p:txBody>
      </p:sp>
      <p:cxnSp>
        <p:nvCxnSpPr>
          <p:cNvPr id="103" name="Straight Arrow Connector 102"/>
          <p:cNvCxnSpPr/>
          <p:nvPr/>
        </p:nvCxnSpPr>
        <p:spPr>
          <a:xfrm flipH="1">
            <a:off x="4298607" y="4328018"/>
            <a:ext cx="1034" cy="1005840"/>
          </a:xfrm>
          <a:prstGeom prst="straightConnector1">
            <a:avLst/>
          </a:prstGeom>
          <a:noFill/>
          <a:ln w="6350" cap="rnd" cmpd="sng" algn="ctr">
            <a:solidFill>
              <a:srgbClr val="FF3300"/>
            </a:solidFill>
            <a:prstDash val="solid"/>
            <a:miter lim="800000"/>
            <a:tailEnd type="oval"/>
          </a:ln>
          <a:effectLst/>
        </p:spPr>
      </p:cxnSp>
      <p:sp>
        <p:nvSpPr>
          <p:cNvPr id="104" name="TextBox 103"/>
          <p:cNvSpPr txBox="1"/>
          <p:nvPr/>
        </p:nvSpPr>
        <p:spPr>
          <a:xfrm>
            <a:off x="4298607" y="4902971"/>
            <a:ext cx="788999"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1990</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Kennedy 9</a:t>
            </a:r>
          </a:p>
        </p:txBody>
      </p:sp>
      <p:cxnSp>
        <p:nvCxnSpPr>
          <p:cNvPr id="105" name="Straight Arrow Connector 104"/>
          <p:cNvCxnSpPr/>
          <p:nvPr/>
        </p:nvCxnSpPr>
        <p:spPr>
          <a:xfrm flipH="1">
            <a:off x="5509201" y="4328018"/>
            <a:ext cx="1034" cy="1371600"/>
          </a:xfrm>
          <a:prstGeom prst="straightConnector1">
            <a:avLst/>
          </a:prstGeom>
          <a:noFill/>
          <a:ln w="6350" cap="rnd" cmpd="sng" algn="ctr">
            <a:solidFill>
              <a:srgbClr val="FF3300"/>
            </a:solidFill>
            <a:prstDash val="solid"/>
            <a:miter lim="800000"/>
            <a:tailEnd type="oval"/>
          </a:ln>
          <a:effectLst/>
        </p:spPr>
      </p:cxnSp>
      <p:sp>
        <p:nvSpPr>
          <p:cNvPr id="106" name="TextBox 105"/>
          <p:cNvSpPr txBox="1"/>
          <p:nvPr/>
        </p:nvSpPr>
        <p:spPr>
          <a:xfrm>
            <a:off x="5509201" y="4422345"/>
            <a:ext cx="1080745" cy="127727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2000-2001</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Kennedy 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smtClean="0">
                <a:ln>
                  <a:noFill/>
                </a:ln>
                <a:solidFill>
                  <a:schemeClr val="bg1">
                    <a:lumMod val="65000"/>
                  </a:schemeClr>
                </a:solidFill>
                <a:effectLst/>
                <a:uLnTx/>
                <a:uFillTx/>
                <a:cs typeface="Arial" panose="020B0604020202020204" pitchFamily="34" charset="0"/>
              </a:rPr>
              <a:t>Northside ST</a:t>
            </a:r>
            <a:r>
              <a:rPr kumimoji="0" lang="en-US" sz="1100" i="0" u="none" strike="noStrike" kern="0" cap="none" spc="0" normalizeH="0" noProof="0" dirty="0" smtClean="0">
                <a:ln>
                  <a:noFill/>
                </a:ln>
                <a:solidFill>
                  <a:schemeClr val="bg1">
                    <a:lumMod val="65000"/>
                  </a:schemeClr>
                </a:solidFill>
                <a:effectLst/>
                <a:uLnTx/>
                <a:uFillTx/>
                <a:cs typeface="Arial" panose="020B0604020202020204" pitchFamily="34" charset="0"/>
              </a:rPr>
              <a:t> 1</a:t>
            </a:r>
          </a:p>
          <a:p>
            <a:pPr defTabSz="914400"/>
            <a:r>
              <a:rPr lang="en-US" sz="1100" kern="0" dirty="0">
                <a:solidFill>
                  <a:schemeClr val="bg1">
                    <a:lumMod val="65000"/>
                  </a:schemeClr>
                </a:solidFill>
                <a:cs typeface="Arial" panose="020B0604020202020204" pitchFamily="34" charset="0"/>
              </a:rPr>
              <a:t>Southside </a:t>
            </a:r>
            <a:r>
              <a:rPr lang="en-US" sz="1100" kern="0" dirty="0" smtClean="0">
                <a:solidFill>
                  <a:schemeClr val="bg1">
                    <a:lumMod val="65000"/>
                  </a:schemeClr>
                </a:solidFill>
                <a:cs typeface="Arial" panose="020B0604020202020204" pitchFamily="34" charset="0"/>
              </a:rPr>
              <a:t>4-5</a:t>
            </a:r>
          </a:p>
          <a:p>
            <a:pPr defTabSz="914400"/>
            <a:endParaRPr lang="en-US" sz="1100" kern="0" dirty="0">
              <a:solidFill>
                <a:schemeClr val="bg1">
                  <a:lumMod val="65000"/>
                </a:schemeClr>
              </a:solidFill>
              <a:cs typeface="Arial" panose="020B0604020202020204" pitchFamily="34" charset="0"/>
            </a:endParaRPr>
          </a:p>
          <a:p>
            <a:pPr defTabSz="914400"/>
            <a:r>
              <a:rPr lang="en-US" sz="1100" u="sng" kern="0" dirty="0" smtClean="0">
                <a:solidFill>
                  <a:schemeClr val="bg1">
                    <a:lumMod val="65000"/>
                  </a:schemeClr>
                </a:solidFill>
                <a:cs typeface="Arial" panose="020B0604020202020204" pitchFamily="34" charset="0"/>
              </a:rPr>
              <a:t>2008-2009</a:t>
            </a:r>
          </a:p>
          <a:p>
            <a:pPr defTabSz="914400"/>
            <a:r>
              <a:rPr lang="en-US" sz="1100" kern="0" dirty="0">
                <a:solidFill>
                  <a:schemeClr val="bg1">
                    <a:lumMod val="65000"/>
                  </a:schemeClr>
                </a:solidFill>
                <a:cs typeface="Arial" panose="020B0604020202020204" pitchFamily="34" charset="0"/>
              </a:rPr>
              <a:t>Kennedy CT </a:t>
            </a:r>
            <a:r>
              <a:rPr lang="en-US" sz="1100" kern="0" dirty="0" smtClean="0">
                <a:solidFill>
                  <a:schemeClr val="bg1">
                    <a:lumMod val="65000"/>
                  </a:schemeClr>
                </a:solidFill>
                <a:cs typeface="Arial" panose="020B0604020202020204" pitchFamily="34" charset="0"/>
              </a:rPr>
              <a:t>3-5</a:t>
            </a:r>
            <a:endParaRPr lang="en-US" sz="1100" kern="0" dirty="0">
              <a:solidFill>
                <a:schemeClr val="bg1">
                  <a:lumMod val="65000"/>
                </a:schemeClr>
              </a:solidFill>
              <a:cs typeface="Arial" panose="020B0604020202020204" pitchFamily="34" charset="0"/>
            </a:endParaRPr>
          </a:p>
        </p:txBody>
      </p:sp>
      <p:cxnSp>
        <p:nvCxnSpPr>
          <p:cNvPr id="107" name="Straight Arrow Connector 106"/>
          <p:cNvCxnSpPr/>
          <p:nvPr/>
        </p:nvCxnSpPr>
        <p:spPr>
          <a:xfrm>
            <a:off x="6719795" y="4330483"/>
            <a:ext cx="0" cy="1738447"/>
          </a:xfrm>
          <a:prstGeom prst="straightConnector1">
            <a:avLst/>
          </a:prstGeom>
          <a:noFill/>
          <a:ln w="6350" cap="rnd" cmpd="sng" algn="ctr">
            <a:solidFill>
              <a:srgbClr val="FF3300"/>
            </a:solidFill>
            <a:prstDash val="solid"/>
            <a:miter lim="800000"/>
            <a:tailEnd type="oval"/>
          </a:ln>
          <a:effectLst/>
        </p:spPr>
      </p:cxnSp>
      <p:sp>
        <p:nvSpPr>
          <p:cNvPr id="108" name="TextBox 107"/>
          <p:cNvSpPr txBox="1"/>
          <p:nvPr/>
        </p:nvSpPr>
        <p:spPr>
          <a:xfrm>
            <a:off x="6738195" y="4453103"/>
            <a:ext cx="1194558" cy="161582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2010</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Southern PPA</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Constellation PPA</a:t>
            </a:r>
          </a:p>
          <a:p>
            <a:pPr defTabSz="914400"/>
            <a:endParaRPr lang="en-US" sz="1100" kern="0" dirty="0">
              <a:solidFill>
                <a:schemeClr val="bg1">
                  <a:lumMod val="65000"/>
                </a:schemeClr>
              </a:solidFill>
              <a:cs typeface="Arial" panose="020B0604020202020204" pitchFamily="34" charset="0"/>
            </a:endParaRPr>
          </a:p>
          <a:p>
            <a:pPr defTabSz="914400"/>
            <a:r>
              <a:rPr lang="en-US" sz="1100" u="sng" kern="0" dirty="0" smtClean="0">
                <a:solidFill>
                  <a:schemeClr val="bg1">
                    <a:lumMod val="65000"/>
                  </a:schemeClr>
                </a:solidFill>
                <a:cs typeface="Arial" panose="020B0604020202020204" pitchFamily="34" charset="0"/>
              </a:rPr>
              <a:t>2018</a:t>
            </a:r>
          </a:p>
          <a:p>
            <a:pPr defTabSz="914400"/>
            <a:r>
              <a:rPr lang="en-US" sz="1100" kern="0" dirty="0" smtClean="0">
                <a:solidFill>
                  <a:schemeClr val="bg1">
                    <a:lumMod val="65000"/>
                  </a:schemeClr>
                </a:solidFill>
                <a:cs typeface="Arial" panose="020B0604020202020204" pitchFamily="34" charset="0"/>
              </a:rPr>
              <a:t>SJRPP 1-2</a:t>
            </a:r>
          </a:p>
          <a:p>
            <a:pPr defTabSz="914400"/>
            <a:endParaRPr lang="en-US" sz="1100" kern="0" dirty="0">
              <a:solidFill>
                <a:schemeClr val="bg1">
                  <a:lumMod val="65000"/>
                </a:schemeClr>
              </a:solidFill>
              <a:cs typeface="Arial" panose="020B0604020202020204" pitchFamily="34" charset="0"/>
            </a:endParaRPr>
          </a:p>
          <a:p>
            <a:pPr defTabSz="914400"/>
            <a:r>
              <a:rPr lang="en-US" sz="1100" u="sng" kern="0" dirty="0" smtClean="0">
                <a:solidFill>
                  <a:schemeClr val="bg1">
                    <a:lumMod val="65000"/>
                  </a:schemeClr>
                </a:solidFill>
                <a:cs typeface="Arial" panose="020B0604020202020204" pitchFamily="34" charset="0"/>
              </a:rPr>
              <a:t>2019</a:t>
            </a:r>
          </a:p>
          <a:p>
            <a:pPr defTabSz="914400"/>
            <a:r>
              <a:rPr lang="en-US" sz="1100" kern="0" dirty="0" err="1" smtClean="0">
                <a:solidFill>
                  <a:schemeClr val="bg1">
                    <a:lumMod val="65000"/>
                  </a:schemeClr>
                </a:solidFill>
                <a:cs typeface="Arial" panose="020B0604020202020204" pitchFamily="34" charset="0"/>
              </a:rPr>
              <a:t>Wansley</a:t>
            </a:r>
            <a:r>
              <a:rPr lang="en-US" sz="1100" kern="0" dirty="0" smtClean="0">
                <a:solidFill>
                  <a:schemeClr val="bg1">
                    <a:lumMod val="65000"/>
                  </a:schemeClr>
                </a:solidFill>
                <a:cs typeface="Arial" panose="020B0604020202020204" pitchFamily="34" charset="0"/>
              </a:rPr>
              <a:t> PPA</a:t>
            </a:r>
            <a:endParaRPr lang="en-US" sz="1100" kern="0" dirty="0">
              <a:solidFill>
                <a:schemeClr val="bg1">
                  <a:lumMod val="65000"/>
                </a:schemeClr>
              </a:solidFill>
              <a:cs typeface="Arial" panose="020B0604020202020204" pitchFamily="34" charset="0"/>
            </a:endParaRPr>
          </a:p>
        </p:txBody>
      </p:sp>
      <p:cxnSp>
        <p:nvCxnSpPr>
          <p:cNvPr id="109" name="Straight Arrow Connector 108"/>
          <p:cNvCxnSpPr/>
          <p:nvPr/>
        </p:nvCxnSpPr>
        <p:spPr>
          <a:xfrm flipH="1">
            <a:off x="8007704" y="4334038"/>
            <a:ext cx="1034" cy="1188720"/>
          </a:xfrm>
          <a:prstGeom prst="straightConnector1">
            <a:avLst/>
          </a:prstGeom>
          <a:noFill/>
          <a:ln w="6350" cap="rnd" cmpd="sng" algn="ctr">
            <a:solidFill>
              <a:srgbClr val="FF3300"/>
            </a:solidFill>
            <a:prstDash val="solid"/>
            <a:miter lim="800000"/>
            <a:tailEnd type="oval"/>
          </a:ln>
          <a:effectLst/>
        </p:spPr>
      </p:cxnSp>
      <p:sp>
        <p:nvSpPr>
          <p:cNvPr id="110" name="TextBox 109"/>
          <p:cNvSpPr txBox="1"/>
          <p:nvPr/>
        </p:nvSpPr>
        <p:spPr>
          <a:xfrm>
            <a:off x="8007704" y="4414217"/>
            <a:ext cx="966931"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sng" strike="noStrike" kern="0" cap="none" spc="0" normalizeH="0" baseline="0" noProof="0" dirty="0" smtClean="0">
                <a:ln>
                  <a:noFill/>
                </a:ln>
                <a:solidFill>
                  <a:schemeClr val="bg1">
                    <a:lumMod val="65000"/>
                  </a:schemeClr>
                </a:solidFill>
                <a:effectLst/>
                <a:uLnTx/>
                <a:uFillTx/>
                <a:cs typeface="Arial" panose="020B0604020202020204" pitchFamily="34" charset="0"/>
              </a:rPr>
              <a:t>2021</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Scherer 4</a:t>
            </a:r>
          </a:p>
          <a:p>
            <a:pPr marL="0" marR="0" lvl="0" indent="0" defTabSz="914400" eaLnBrk="1" fontAlgn="auto" latinLnBrk="0" hangingPunct="1">
              <a:lnSpc>
                <a:spcPct val="100000"/>
              </a:lnSpc>
              <a:spcBef>
                <a:spcPts val="0"/>
              </a:spcBef>
              <a:spcAft>
                <a:spcPts val="0"/>
              </a:spcAft>
              <a:buClrTx/>
              <a:buSzTx/>
              <a:buFontTx/>
              <a:buNone/>
              <a:tabLst/>
              <a:defRPr/>
            </a:pPr>
            <a:endParaRPr lang="en-US" sz="1100" kern="0" dirty="0">
              <a:solidFill>
                <a:schemeClr val="bg1">
                  <a:lumMod val="65000"/>
                </a:schemeClr>
              </a:solidFill>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u="sng" kern="0" dirty="0" smtClean="0">
                <a:solidFill>
                  <a:schemeClr val="bg1">
                    <a:lumMod val="65000"/>
                  </a:schemeClr>
                </a:solidFill>
                <a:cs typeface="Arial" panose="020B0604020202020204" pitchFamily="34" charset="0"/>
              </a:rPr>
              <a:t>2026</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Trail Ridge</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bg1">
                    <a:lumMod val="65000"/>
                  </a:schemeClr>
                </a:solidFill>
                <a:cs typeface="Arial" panose="020B0604020202020204" pitchFamily="34" charset="0"/>
              </a:rPr>
              <a:t>Landfill 1 &amp; 2</a:t>
            </a:r>
            <a:endParaRPr lang="en-US" sz="1100" kern="0" dirty="0">
              <a:solidFill>
                <a:schemeClr val="bg1">
                  <a:lumMod val="65000"/>
                </a:schemeClr>
              </a:solidFill>
              <a:cs typeface="Arial" panose="020B0604020202020204" pitchFamily="34" charset="0"/>
            </a:endParaRPr>
          </a:p>
        </p:txBody>
      </p:sp>
      <p:sp>
        <p:nvSpPr>
          <p:cNvPr id="118" name="TextBox 117"/>
          <p:cNvSpPr txBox="1"/>
          <p:nvPr/>
        </p:nvSpPr>
        <p:spPr>
          <a:xfrm>
            <a:off x="133720" y="948499"/>
            <a:ext cx="1412566" cy="461665"/>
          </a:xfrm>
          <a:prstGeom prst="rect">
            <a:avLst/>
          </a:prstGeom>
          <a:noFill/>
        </p:spPr>
        <p:txBody>
          <a:bodyPr wrap="none" rtlCol="0">
            <a:spAutoFit/>
          </a:bodyPr>
          <a:lstStyle/>
          <a:p>
            <a:r>
              <a:rPr lang="en-US" sz="2400" b="1" dirty="0" smtClean="0"/>
              <a:t>Additions</a:t>
            </a:r>
            <a:endParaRPr lang="en-US" sz="2400" b="1" dirty="0"/>
          </a:p>
        </p:txBody>
      </p:sp>
      <p:sp>
        <p:nvSpPr>
          <p:cNvPr id="119" name="TextBox 118"/>
          <p:cNvSpPr txBox="1"/>
          <p:nvPr/>
        </p:nvSpPr>
        <p:spPr>
          <a:xfrm>
            <a:off x="52069" y="4392290"/>
            <a:ext cx="1749069" cy="461665"/>
          </a:xfrm>
          <a:prstGeom prst="rect">
            <a:avLst/>
          </a:prstGeom>
          <a:noFill/>
        </p:spPr>
        <p:txBody>
          <a:bodyPr wrap="none" rtlCol="0">
            <a:spAutoFit/>
          </a:bodyPr>
          <a:lstStyle/>
          <a:p>
            <a:r>
              <a:rPr lang="en-US" sz="2400" b="1" dirty="0" smtClean="0">
                <a:solidFill>
                  <a:schemeClr val="bg1">
                    <a:lumMod val="65000"/>
                  </a:schemeClr>
                </a:solidFill>
              </a:rPr>
              <a:t>Retirements</a:t>
            </a:r>
            <a:endParaRPr lang="en-US" sz="2400" b="1" dirty="0">
              <a:solidFill>
                <a:schemeClr val="bg1">
                  <a:lumMod val="65000"/>
                </a:schemeClr>
              </a:solidFill>
            </a:endParaRPr>
          </a:p>
        </p:txBody>
      </p:sp>
      <p:sp>
        <p:nvSpPr>
          <p:cNvPr id="42" name="TextBox 41"/>
          <p:cNvSpPr txBox="1"/>
          <p:nvPr/>
        </p:nvSpPr>
        <p:spPr>
          <a:xfrm>
            <a:off x="1471632" y="6280765"/>
            <a:ext cx="6646371" cy="253916"/>
          </a:xfrm>
          <a:prstGeom prst="rect">
            <a:avLst/>
          </a:prstGeom>
          <a:noFill/>
        </p:spPr>
        <p:txBody>
          <a:bodyPr wrap="none" rtlCol="0">
            <a:spAutoFit/>
          </a:bodyPr>
          <a:lstStyle/>
          <a:p>
            <a:r>
              <a:rPr lang="en-US" sz="1050" b="1" dirty="0" smtClean="0">
                <a:solidFill>
                  <a:schemeClr val="tx1">
                    <a:lumMod val="75000"/>
                    <a:lumOff val="25000"/>
                  </a:schemeClr>
                </a:solidFill>
              </a:rPr>
              <a:t>ST – Steam Turbine          CT – Combustion Turbine          CC – Combined Cycle          PPA – Power Purchase Agreement</a:t>
            </a:r>
            <a:endParaRPr lang="en-US" sz="1050" b="1" dirty="0">
              <a:solidFill>
                <a:schemeClr val="tx1">
                  <a:lumMod val="75000"/>
                  <a:lumOff val="25000"/>
                </a:schemeClr>
              </a:solidFill>
            </a:endParaRPr>
          </a:p>
        </p:txBody>
      </p:sp>
      <p:sp>
        <p:nvSpPr>
          <p:cNvPr id="2" name="TextBox 1"/>
          <p:cNvSpPr txBox="1"/>
          <p:nvPr/>
        </p:nvSpPr>
        <p:spPr>
          <a:xfrm>
            <a:off x="151651" y="1270017"/>
            <a:ext cx="1425909" cy="261610"/>
          </a:xfrm>
          <a:prstGeom prst="rect">
            <a:avLst/>
          </a:prstGeom>
          <a:noFill/>
        </p:spPr>
        <p:txBody>
          <a:bodyPr wrap="square" rtlCol="0">
            <a:spAutoFit/>
          </a:bodyPr>
          <a:lstStyle/>
          <a:p>
            <a:r>
              <a:rPr lang="en-US" sz="1100" b="1" dirty="0" smtClean="0"/>
              <a:t>Boldface =  Current </a:t>
            </a:r>
            <a:endParaRPr lang="en-US" sz="1100" b="1" dirty="0"/>
          </a:p>
        </p:txBody>
      </p:sp>
      <p:sp>
        <p:nvSpPr>
          <p:cNvPr id="4" name="Rounded Rectangle 3"/>
          <p:cNvSpPr/>
          <p:nvPr/>
        </p:nvSpPr>
        <p:spPr>
          <a:xfrm>
            <a:off x="8092827" y="1263911"/>
            <a:ext cx="793495" cy="2569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smtClean="0">
                <a:solidFill>
                  <a:schemeClr val="tx1"/>
                </a:solidFill>
              </a:rPr>
              <a:t>Future</a:t>
            </a:r>
            <a:endParaRPr lang="en-US" dirty="0">
              <a:solidFill>
                <a:schemeClr val="tx1"/>
              </a:solidFill>
            </a:endParaRPr>
          </a:p>
        </p:txBody>
      </p:sp>
      <p:sp>
        <p:nvSpPr>
          <p:cNvPr id="44" name="Rectangle 43"/>
          <p:cNvSpPr/>
          <p:nvPr/>
        </p:nvSpPr>
        <p:spPr>
          <a:xfrm>
            <a:off x="0" y="5382575"/>
            <a:ext cx="3187951" cy="784830"/>
          </a:xfrm>
          <a:prstGeom prst="rect">
            <a:avLst/>
          </a:prstGeom>
        </p:spPr>
        <p:txBody>
          <a:bodyPr wrap="square">
            <a:spAutoFit/>
          </a:bodyPr>
          <a:lstStyle/>
          <a:p>
            <a:r>
              <a:rPr lang="en-US" sz="1500" i="1" dirty="0" smtClean="0">
                <a:solidFill>
                  <a:schemeClr val="tx1">
                    <a:lumMod val="65000"/>
                    <a:lumOff val="35000"/>
                  </a:schemeClr>
                </a:solidFill>
                <a:latin typeface="Franklin Gothic Book"/>
                <a:cs typeface="Franklin Gothic Book"/>
              </a:rPr>
              <a:t>Resiliency and Sustainability supported with diversified generation units, fuel sources, and transmission</a:t>
            </a:r>
            <a:r>
              <a:rPr lang="en-US" sz="1500" dirty="0" smtClean="0">
                <a:solidFill>
                  <a:schemeClr val="tx1">
                    <a:lumMod val="65000"/>
                    <a:lumOff val="35000"/>
                  </a:schemeClr>
                </a:solidFill>
                <a:latin typeface="Franklin Gothic Book"/>
                <a:cs typeface="Franklin Gothic Book"/>
              </a:rPr>
              <a:t> </a:t>
            </a:r>
            <a:endParaRPr lang="en-US" sz="1500" baseline="30000" dirty="0">
              <a:solidFill>
                <a:schemeClr val="tx1">
                  <a:lumMod val="65000"/>
                  <a:lumOff val="35000"/>
                </a:schemeClr>
              </a:solidFill>
              <a:latin typeface="Franklin Gothic Book"/>
              <a:cs typeface="Franklin Gothic Book"/>
            </a:endParaRPr>
          </a:p>
        </p:txBody>
      </p:sp>
    </p:spTree>
    <p:extLst>
      <p:ext uri="{BB962C8B-B14F-4D97-AF65-F5344CB8AC3E}">
        <p14:creationId xmlns:p14="http://schemas.microsoft.com/office/powerpoint/2010/main" val="1191654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p:cNvGraphicFramePr>
            <a:graphicFrameLocks/>
          </p:cNvGraphicFramePr>
          <p:nvPr>
            <p:extLst/>
          </p:nvPr>
        </p:nvGraphicFramePr>
        <p:xfrm>
          <a:off x="2683169" y="976612"/>
          <a:ext cx="6274886"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Freeform 1"/>
          <p:cNvSpPr/>
          <p:nvPr/>
        </p:nvSpPr>
        <p:spPr>
          <a:xfrm>
            <a:off x="2783405" y="836635"/>
            <a:ext cx="6381213" cy="5184730"/>
          </a:xfrm>
          <a:custGeom>
            <a:avLst/>
            <a:gdLst>
              <a:gd name="connsiteX0" fmla="*/ 0 w 10209941"/>
              <a:gd name="connsiteY0" fmla="*/ 16492 h 8295568"/>
              <a:gd name="connsiteX1" fmla="*/ 1204080 w 10209941"/>
              <a:gd name="connsiteY1" fmla="*/ 4007600 h 8295568"/>
              <a:gd name="connsiteX2" fmla="*/ 263908 w 10209941"/>
              <a:gd name="connsiteY2" fmla="*/ 8295568 h 8295568"/>
              <a:gd name="connsiteX3" fmla="*/ 10209941 w 10209941"/>
              <a:gd name="connsiteY3" fmla="*/ 8262584 h 8295568"/>
              <a:gd name="connsiteX4" fmla="*/ 10193446 w 10209941"/>
              <a:gd name="connsiteY4" fmla="*/ 0 h 8295568"/>
              <a:gd name="connsiteX5" fmla="*/ 0 w 10209941"/>
              <a:gd name="connsiteY5" fmla="*/ 16492 h 829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9941" h="8295568">
                <a:moveTo>
                  <a:pt x="0" y="16492"/>
                </a:moveTo>
                <a:lnTo>
                  <a:pt x="1204080" y="4007600"/>
                </a:lnTo>
                <a:lnTo>
                  <a:pt x="263908" y="8295568"/>
                </a:lnTo>
                <a:lnTo>
                  <a:pt x="10209941" y="8262584"/>
                </a:lnTo>
                <a:cubicBezTo>
                  <a:pt x="10204443" y="5508389"/>
                  <a:pt x="10198944" y="2754195"/>
                  <a:pt x="10193446" y="0"/>
                </a:cubicBezTo>
                <a:lnTo>
                  <a:pt x="0" y="16492"/>
                </a:ln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12" name="Rectangle 11"/>
          <p:cNvSpPr/>
          <p:nvPr/>
        </p:nvSpPr>
        <p:spPr>
          <a:xfrm>
            <a:off x="196956" y="1272087"/>
            <a:ext cx="2106015" cy="2031325"/>
          </a:xfrm>
          <a:prstGeom prst="rect">
            <a:avLst/>
          </a:prstGeom>
        </p:spPr>
        <p:txBody>
          <a:bodyPr wrap="square">
            <a:spAutoFit/>
          </a:bodyPr>
          <a:lstStyle/>
          <a:p>
            <a:r>
              <a:rPr lang="en-US" dirty="0" smtClean="0">
                <a:solidFill>
                  <a:schemeClr val="tx1">
                    <a:lumMod val="65000"/>
                    <a:lumOff val="35000"/>
                  </a:schemeClr>
                </a:solidFill>
                <a:cs typeface="Franklin Gothic Book"/>
              </a:rPr>
              <a:t>Natural Gas </a:t>
            </a:r>
            <a:r>
              <a:rPr lang="en-US" dirty="0">
                <a:solidFill>
                  <a:schemeClr val="tx1">
                    <a:lumMod val="65000"/>
                    <a:lumOff val="35000"/>
                  </a:schemeClr>
                </a:solidFill>
                <a:cs typeface="Franklin Gothic Book"/>
              </a:rPr>
              <a:t>Combined Cycle </a:t>
            </a:r>
            <a:r>
              <a:rPr lang="en-US" dirty="0" smtClean="0">
                <a:solidFill>
                  <a:schemeClr val="tx1">
                    <a:lumMod val="65000"/>
                    <a:lumOff val="35000"/>
                  </a:schemeClr>
                </a:solidFill>
                <a:cs typeface="Franklin Gothic Book"/>
              </a:rPr>
              <a:t>units </a:t>
            </a:r>
            <a:r>
              <a:rPr lang="en-US" dirty="0">
                <a:solidFill>
                  <a:schemeClr val="tx1">
                    <a:lumMod val="65000"/>
                    <a:lumOff val="35000"/>
                  </a:schemeClr>
                </a:solidFill>
                <a:cs typeface="Franklin Gothic Book"/>
              </a:rPr>
              <a:t>releases 1/3 of CO</a:t>
            </a:r>
            <a:r>
              <a:rPr lang="en-US" baseline="-25000" dirty="0">
                <a:solidFill>
                  <a:schemeClr val="tx1">
                    <a:lumMod val="65000"/>
                    <a:lumOff val="35000"/>
                  </a:schemeClr>
                </a:solidFill>
                <a:cs typeface="Franklin Gothic Book"/>
              </a:rPr>
              <a:t>2</a:t>
            </a:r>
            <a:r>
              <a:rPr lang="en-US" dirty="0">
                <a:solidFill>
                  <a:schemeClr val="tx1">
                    <a:lumMod val="65000"/>
                    <a:lumOff val="35000"/>
                  </a:schemeClr>
                </a:solidFill>
                <a:cs typeface="Franklin Gothic Book"/>
              </a:rPr>
              <a:t> emission per megawatt-hour as compared to </a:t>
            </a:r>
            <a:r>
              <a:rPr lang="en-US" dirty="0" smtClean="0">
                <a:solidFill>
                  <a:schemeClr val="tx1">
                    <a:lumMod val="65000"/>
                    <a:lumOff val="35000"/>
                  </a:schemeClr>
                </a:solidFill>
                <a:cs typeface="Franklin Gothic Book"/>
              </a:rPr>
              <a:t>the </a:t>
            </a:r>
            <a:r>
              <a:rPr lang="en-US" dirty="0">
                <a:solidFill>
                  <a:schemeClr val="tx1">
                    <a:lumMod val="65000"/>
                    <a:lumOff val="35000"/>
                  </a:schemeClr>
                </a:solidFill>
                <a:cs typeface="Franklin Gothic Book"/>
              </a:rPr>
              <a:t>Solid Fuel </a:t>
            </a:r>
            <a:r>
              <a:rPr lang="en-US" dirty="0" smtClean="0">
                <a:solidFill>
                  <a:schemeClr val="tx1">
                    <a:lumMod val="65000"/>
                    <a:lumOff val="35000"/>
                  </a:schemeClr>
                </a:solidFill>
                <a:cs typeface="Franklin Gothic Book"/>
              </a:rPr>
              <a:t>units.</a:t>
            </a:r>
            <a:endParaRPr lang="en-US" baseline="30000" dirty="0">
              <a:solidFill>
                <a:schemeClr val="tx1">
                  <a:lumMod val="65000"/>
                  <a:lumOff val="35000"/>
                </a:schemeClr>
              </a:solidFill>
              <a:cs typeface="Franklin Gothic Book"/>
            </a:endParaRPr>
          </a:p>
        </p:txBody>
      </p:sp>
      <p:grpSp>
        <p:nvGrpSpPr>
          <p:cNvPr id="8" name="Group 7"/>
          <p:cNvGrpSpPr/>
          <p:nvPr/>
        </p:nvGrpSpPr>
        <p:grpSpPr>
          <a:xfrm>
            <a:off x="7704338" y="3555086"/>
            <a:ext cx="1076015" cy="420687"/>
            <a:chOff x="9673937" y="1659452"/>
            <a:chExt cx="1434685" cy="462500"/>
          </a:xfrm>
        </p:grpSpPr>
        <p:sp>
          <p:nvSpPr>
            <p:cNvPr id="5" name="Rectangle 4"/>
            <p:cNvSpPr/>
            <p:nvPr/>
          </p:nvSpPr>
          <p:spPr>
            <a:xfrm>
              <a:off x="9673937" y="1692488"/>
              <a:ext cx="509154" cy="16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673937" y="1928331"/>
              <a:ext cx="509154" cy="160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10120745" y="1659452"/>
              <a:ext cx="987877" cy="236857"/>
            </a:xfrm>
            <a:prstGeom prst="rect">
              <a:avLst/>
            </a:prstGeom>
            <a:noFill/>
          </p:spPr>
          <p:txBody>
            <a:bodyPr wrap="none" rtlCol="0">
              <a:spAutoFit/>
            </a:bodyPr>
            <a:lstStyle/>
            <a:p>
              <a:r>
                <a:rPr lang="en-US" sz="800" dirty="0">
                  <a:solidFill>
                    <a:schemeClr val="tx1">
                      <a:lumMod val="65000"/>
                      <a:lumOff val="35000"/>
                    </a:schemeClr>
                  </a:solidFill>
                </a:rPr>
                <a:t>Coal/</a:t>
              </a:r>
              <a:r>
                <a:rPr lang="en-US" sz="800" dirty="0" err="1">
                  <a:solidFill>
                    <a:schemeClr val="tx1">
                      <a:lumMod val="65000"/>
                      <a:lumOff val="35000"/>
                    </a:schemeClr>
                  </a:solidFill>
                </a:rPr>
                <a:t>Petcoke</a:t>
              </a:r>
              <a:endParaRPr lang="en-US" sz="800" dirty="0">
                <a:solidFill>
                  <a:schemeClr val="tx1">
                    <a:lumMod val="65000"/>
                    <a:lumOff val="35000"/>
                  </a:schemeClr>
                </a:solidFill>
              </a:endParaRPr>
            </a:p>
          </p:txBody>
        </p:sp>
        <p:sp>
          <p:nvSpPr>
            <p:cNvPr id="28" name="TextBox 27"/>
            <p:cNvSpPr txBox="1"/>
            <p:nvPr/>
          </p:nvSpPr>
          <p:spPr>
            <a:xfrm>
              <a:off x="10120745" y="1885095"/>
              <a:ext cx="898109" cy="236857"/>
            </a:xfrm>
            <a:prstGeom prst="rect">
              <a:avLst/>
            </a:prstGeom>
            <a:noFill/>
          </p:spPr>
          <p:txBody>
            <a:bodyPr wrap="none" rtlCol="0">
              <a:spAutoFit/>
            </a:bodyPr>
            <a:lstStyle/>
            <a:p>
              <a:r>
                <a:rPr lang="en-US" sz="800" dirty="0">
                  <a:solidFill>
                    <a:schemeClr val="tx1">
                      <a:lumMod val="65000"/>
                      <a:lumOff val="35000"/>
                    </a:schemeClr>
                  </a:solidFill>
                </a:rPr>
                <a:t>Natural Gas</a:t>
              </a:r>
            </a:p>
          </p:txBody>
        </p:sp>
      </p:grpSp>
      <p:grpSp>
        <p:nvGrpSpPr>
          <p:cNvPr id="51" name="Group 50"/>
          <p:cNvGrpSpPr/>
          <p:nvPr/>
        </p:nvGrpSpPr>
        <p:grpSpPr>
          <a:xfrm>
            <a:off x="169008" y="6367029"/>
            <a:ext cx="8805984" cy="299133"/>
            <a:chOff x="110224" y="6367029"/>
            <a:chExt cx="8805984" cy="299133"/>
          </a:xfrm>
        </p:grpSpPr>
        <p:sp>
          <p:nvSpPr>
            <p:cNvPr id="52" name="Rectangle 5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53" name="Flowchart: Off-page Connector 5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57" name="Title 1"/>
          <p:cNvSpPr txBox="1">
            <a:spLocks/>
          </p:cNvSpPr>
          <p:nvPr/>
        </p:nvSpPr>
        <p:spPr>
          <a:xfrm>
            <a:off x="457200" y="111261"/>
            <a:ext cx="8229600" cy="6400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2060"/>
                </a:solidFill>
                <a:latin typeface="Franklin Gothic Medium" panose="020B0603020102020204" pitchFamily="34" charset="0"/>
              </a:rPr>
              <a:t>JEA Units CO</a:t>
            </a:r>
            <a:r>
              <a:rPr lang="en-US" sz="3600" baseline="-25000" dirty="0">
                <a:solidFill>
                  <a:srgbClr val="002060"/>
                </a:solidFill>
                <a:latin typeface="Franklin Gothic Medium" panose="020B0603020102020204" pitchFamily="34" charset="0"/>
              </a:rPr>
              <a:t>2</a:t>
            </a:r>
            <a:r>
              <a:rPr lang="en-US" sz="3600" dirty="0">
                <a:solidFill>
                  <a:srgbClr val="002060"/>
                </a:solidFill>
                <a:latin typeface="Franklin Gothic Medium" panose="020B0603020102020204" pitchFamily="34" charset="0"/>
              </a:rPr>
              <a:t> Emission Rate</a:t>
            </a:r>
          </a:p>
        </p:txBody>
      </p:sp>
      <p:sp>
        <p:nvSpPr>
          <p:cNvPr id="58" name="Rectangle 57"/>
          <p:cNvSpPr/>
          <p:nvPr/>
        </p:nvSpPr>
        <p:spPr>
          <a:xfrm>
            <a:off x="2453739" y="6140354"/>
            <a:ext cx="6690261" cy="338554"/>
          </a:xfrm>
          <a:prstGeom prst="rect">
            <a:avLst/>
          </a:prstGeom>
        </p:spPr>
        <p:txBody>
          <a:bodyPr wrap="square">
            <a:spAutoFit/>
          </a:bodyPr>
          <a:lstStyle/>
          <a:p>
            <a:pPr marL="182880" indent="-182880">
              <a:buAutoNum type="arabicParenBoth"/>
            </a:pPr>
            <a:r>
              <a:rPr lang="en-US" sz="800" dirty="0">
                <a:solidFill>
                  <a:schemeClr val="tx1">
                    <a:lumMod val="65000"/>
                    <a:lumOff val="35000"/>
                  </a:schemeClr>
                </a:solidFill>
                <a:latin typeface="Franklin Gothic Book" panose="020B0503020102020204" pitchFamily="34" charset="0"/>
                <a:cs typeface="Franklin Gothic Book"/>
              </a:rPr>
              <a:t>Power Purchase Agreements (PPA’s) CO2 emissions are attributed to the owner of the generating </a:t>
            </a:r>
            <a:r>
              <a:rPr lang="en-US" sz="800" dirty="0" smtClean="0">
                <a:solidFill>
                  <a:schemeClr val="tx1">
                    <a:lumMod val="65000"/>
                    <a:lumOff val="35000"/>
                  </a:schemeClr>
                </a:solidFill>
                <a:latin typeface="Franklin Gothic Book" panose="020B0503020102020204" pitchFamily="34" charset="0"/>
                <a:cs typeface="Franklin Gothic Book"/>
              </a:rPr>
              <a:t>units.</a:t>
            </a:r>
          </a:p>
          <a:p>
            <a:pPr marL="182880" indent="-182880">
              <a:buAutoNum type="arabicParenBoth"/>
            </a:pPr>
            <a:r>
              <a:rPr lang="en-US" sz="800" dirty="0" smtClean="0">
                <a:solidFill>
                  <a:schemeClr val="tx1">
                    <a:lumMod val="65000"/>
                    <a:lumOff val="35000"/>
                  </a:schemeClr>
                </a:solidFill>
                <a:latin typeface="Franklin Gothic Book" panose="020B0503020102020204" pitchFamily="34" charset="0"/>
                <a:cs typeface="Franklin Gothic Book"/>
              </a:rPr>
              <a:t>Diesel CT at 4 Tons per MWh are only used for annual peak hour demand periods, producing less than 0.05 percent of annual generation.</a:t>
            </a:r>
            <a:endParaRPr lang="en-US" sz="800" dirty="0">
              <a:solidFill>
                <a:schemeClr val="tx1">
                  <a:lumMod val="65000"/>
                  <a:lumOff val="35000"/>
                </a:schemeClr>
              </a:solidFill>
              <a:latin typeface="Franklin Gothic Book" panose="020B0503020102020204" pitchFamily="34" charset="0"/>
              <a:cs typeface="Franklin Gothic Book"/>
            </a:endParaRPr>
          </a:p>
        </p:txBody>
      </p:sp>
      <p:cxnSp>
        <p:nvCxnSpPr>
          <p:cNvPr id="59" name="Straight Connector 58"/>
          <p:cNvCxnSpPr/>
          <p:nvPr/>
        </p:nvCxnSpPr>
        <p:spPr>
          <a:xfrm>
            <a:off x="2453739" y="883227"/>
            <a:ext cx="0" cy="5563292"/>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532861" y="5720921"/>
            <a:ext cx="4543231" cy="230832"/>
          </a:xfrm>
          <a:prstGeom prst="rect">
            <a:avLst/>
          </a:prstGeom>
          <a:noFill/>
        </p:spPr>
        <p:txBody>
          <a:bodyPr wrap="none" rtlCol="0">
            <a:spAutoFit/>
          </a:bodyPr>
          <a:lstStyle/>
          <a:p>
            <a:r>
              <a:rPr lang="en-US" sz="900" b="1" dirty="0" smtClean="0">
                <a:solidFill>
                  <a:schemeClr val="tx1">
                    <a:lumMod val="75000"/>
                    <a:lumOff val="25000"/>
                  </a:schemeClr>
                </a:solidFill>
              </a:rPr>
              <a:t>CT – Combustion Turbine          CC – Combined Cycle          PPA – Power Purchase Agreement</a:t>
            </a:r>
            <a:endParaRPr lang="en-US" sz="900" b="1" dirty="0">
              <a:solidFill>
                <a:schemeClr val="tx1">
                  <a:lumMod val="75000"/>
                  <a:lumOff val="25000"/>
                </a:schemeClr>
              </a:solidFill>
            </a:endParaRPr>
          </a:p>
        </p:txBody>
      </p:sp>
      <p:sp>
        <p:nvSpPr>
          <p:cNvPr id="32" name="Rectangle 31"/>
          <p:cNvSpPr/>
          <p:nvPr/>
        </p:nvSpPr>
        <p:spPr>
          <a:xfrm>
            <a:off x="0" y="3608222"/>
            <a:ext cx="2302971" cy="1323439"/>
          </a:xfrm>
          <a:prstGeom prst="rect">
            <a:avLst/>
          </a:prstGeom>
        </p:spPr>
        <p:txBody>
          <a:bodyPr wrap="square">
            <a:spAutoFit/>
          </a:bodyPr>
          <a:lstStyle/>
          <a:p>
            <a:pPr algn="ctr"/>
            <a:r>
              <a:rPr lang="en-US" b="1" dirty="0" smtClean="0">
                <a:solidFill>
                  <a:schemeClr val="tx1">
                    <a:lumMod val="65000"/>
                    <a:lumOff val="35000"/>
                  </a:schemeClr>
                </a:solidFill>
                <a:cs typeface="Franklin Gothic Book"/>
              </a:rPr>
              <a:t>Coal-Fired Unit </a:t>
            </a:r>
            <a:r>
              <a:rPr lang="en-US" b="1" u="sng" dirty="0" smtClean="0">
                <a:solidFill>
                  <a:schemeClr val="tx1">
                    <a:lumMod val="65000"/>
                    <a:lumOff val="35000"/>
                  </a:schemeClr>
                </a:solidFill>
                <a:cs typeface="Franklin Gothic Book"/>
              </a:rPr>
              <a:t>Retirements </a:t>
            </a:r>
          </a:p>
          <a:p>
            <a:pPr algn="ctr"/>
            <a:r>
              <a:rPr lang="en-US" sz="1400" b="1" dirty="0" smtClean="0">
                <a:solidFill>
                  <a:schemeClr val="tx1">
                    <a:lumMod val="65000"/>
                    <a:lumOff val="35000"/>
                  </a:schemeClr>
                </a:solidFill>
                <a:cs typeface="Franklin Gothic Book"/>
              </a:rPr>
              <a:t>SJRPP in 2018 </a:t>
            </a:r>
            <a:endParaRPr lang="en-US" sz="1400" b="1" dirty="0">
              <a:solidFill>
                <a:schemeClr val="tx1">
                  <a:lumMod val="65000"/>
                  <a:lumOff val="35000"/>
                </a:schemeClr>
              </a:solidFill>
              <a:cs typeface="Franklin Gothic Book"/>
            </a:endParaRPr>
          </a:p>
          <a:p>
            <a:pPr algn="ctr"/>
            <a:r>
              <a:rPr lang="en-US" sz="1400" b="1" dirty="0" smtClean="0">
                <a:solidFill>
                  <a:schemeClr val="tx1">
                    <a:lumMod val="65000"/>
                    <a:lumOff val="35000"/>
                  </a:schemeClr>
                </a:solidFill>
                <a:cs typeface="Franklin Gothic Book"/>
              </a:rPr>
              <a:t>Plant Scherer: Dec 31, 2021 </a:t>
            </a:r>
          </a:p>
          <a:p>
            <a:endParaRPr lang="en-US" sz="1600" dirty="0">
              <a:solidFill>
                <a:schemeClr val="tx1">
                  <a:lumMod val="65000"/>
                  <a:lumOff val="35000"/>
                </a:schemeClr>
              </a:solidFill>
              <a:cs typeface="Franklin Gothic Book"/>
            </a:endParaRPr>
          </a:p>
        </p:txBody>
      </p:sp>
      <p:sp>
        <p:nvSpPr>
          <p:cNvPr id="3" name="TextBox 2"/>
          <p:cNvSpPr txBox="1"/>
          <p:nvPr/>
        </p:nvSpPr>
        <p:spPr>
          <a:xfrm>
            <a:off x="7339827" y="2116243"/>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95%</a:t>
            </a:r>
          </a:p>
        </p:txBody>
      </p:sp>
      <p:sp>
        <p:nvSpPr>
          <p:cNvPr id="34" name="TextBox 33"/>
          <p:cNvSpPr txBox="1"/>
          <p:nvPr/>
        </p:nvSpPr>
        <p:spPr>
          <a:xfrm>
            <a:off x="7909837" y="2115511"/>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28%</a:t>
            </a:r>
          </a:p>
        </p:txBody>
      </p:sp>
      <p:sp>
        <p:nvSpPr>
          <p:cNvPr id="35" name="TextBox 34"/>
          <p:cNvSpPr txBox="1"/>
          <p:nvPr/>
        </p:nvSpPr>
        <p:spPr>
          <a:xfrm>
            <a:off x="8410935" y="2115511"/>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70%</a:t>
            </a:r>
          </a:p>
        </p:txBody>
      </p:sp>
      <p:sp>
        <p:nvSpPr>
          <p:cNvPr id="49" name="TextBox 48"/>
          <p:cNvSpPr txBox="1"/>
          <p:nvPr/>
        </p:nvSpPr>
        <p:spPr>
          <a:xfrm>
            <a:off x="5315591" y="2120321"/>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5%</a:t>
            </a:r>
          </a:p>
        </p:txBody>
      </p:sp>
      <p:sp>
        <p:nvSpPr>
          <p:cNvPr id="50" name="TextBox 49"/>
          <p:cNvSpPr txBox="1"/>
          <p:nvPr/>
        </p:nvSpPr>
        <p:spPr>
          <a:xfrm>
            <a:off x="4781797" y="2125130"/>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93%</a:t>
            </a:r>
          </a:p>
        </p:txBody>
      </p:sp>
      <p:sp>
        <p:nvSpPr>
          <p:cNvPr id="56" name="TextBox 55"/>
          <p:cNvSpPr txBox="1"/>
          <p:nvPr/>
        </p:nvSpPr>
        <p:spPr>
          <a:xfrm>
            <a:off x="4174564" y="2125130"/>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38%</a:t>
            </a:r>
          </a:p>
        </p:txBody>
      </p:sp>
      <p:sp>
        <p:nvSpPr>
          <p:cNvPr id="62" name="TextBox 61"/>
          <p:cNvSpPr txBox="1"/>
          <p:nvPr/>
        </p:nvSpPr>
        <p:spPr>
          <a:xfrm>
            <a:off x="3680767" y="2120320"/>
            <a:ext cx="290946" cy="22179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54%</a:t>
            </a:r>
          </a:p>
        </p:txBody>
      </p:sp>
      <p:sp>
        <p:nvSpPr>
          <p:cNvPr id="63" name="TextBox 62"/>
          <p:cNvSpPr txBox="1"/>
          <p:nvPr/>
        </p:nvSpPr>
        <p:spPr>
          <a:xfrm>
            <a:off x="3144076" y="2125130"/>
            <a:ext cx="332509" cy="216982"/>
          </a:xfrm>
          <a:prstGeom prst="rect">
            <a:avLst/>
          </a:prstGeom>
          <a:noFill/>
          <a:ln>
            <a:solidFill>
              <a:schemeClr val="tx1"/>
            </a:solidFill>
          </a:ln>
        </p:spPr>
        <p:txBody>
          <a:bodyPr wrap="square" lIns="27432" tIns="27432" rIns="27432" bIns="27432" rtlCol="0" anchor="ctr" anchorCtr="1">
            <a:spAutoFit/>
          </a:bodyPr>
          <a:lstStyle/>
          <a:p>
            <a:pPr algn="ctr"/>
            <a:r>
              <a:rPr lang="en-US" sz="1050" b="1" dirty="0" smtClean="0"/>
              <a:t>57%</a:t>
            </a:r>
          </a:p>
        </p:txBody>
      </p:sp>
      <p:sp>
        <p:nvSpPr>
          <p:cNvPr id="4" name="TextBox 3"/>
          <p:cNvSpPr txBox="1"/>
          <p:nvPr/>
        </p:nvSpPr>
        <p:spPr>
          <a:xfrm>
            <a:off x="5930938" y="2000094"/>
            <a:ext cx="1194278" cy="430887"/>
          </a:xfrm>
          <a:prstGeom prst="rect">
            <a:avLst/>
          </a:prstGeom>
          <a:noFill/>
        </p:spPr>
        <p:txBody>
          <a:bodyPr wrap="square" rtlCol="0">
            <a:spAutoFit/>
          </a:bodyPr>
          <a:lstStyle/>
          <a:p>
            <a:r>
              <a:rPr lang="en-US" sz="1100" b="1" dirty="0" smtClean="0"/>
              <a:t>Projected FY2022 Capacity Factors</a:t>
            </a:r>
            <a:endParaRPr lang="en-US" sz="1100" b="1" dirty="0"/>
          </a:p>
        </p:txBody>
      </p:sp>
      <p:sp>
        <p:nvSpPr>
          <p:cNvPr id="64" name="TextBox 63"/>
          <p:cNvSpPr txBox="1"/>
          <p:nvPr/>
        </p:nvSpPr>
        <p:spPr>
          <a:xfrm>
            <a:off x="3144076" y="1946651"/>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300</a:t>
            </a:r>
          </a:p>
        </p:txBody>
      </p:sp>
      <p:sp>
        <p:nvSpPr>
          <p:cNvPr id="65" name="TextBox 64"/>
          <p:cNvSpPr txBox="1"/>
          <p:nvPr/>
        </p:nvSpPr>
        <p:spPr>
          <a:xfrm>
            <a:off x="3635930" y="1949855"/>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300</a:t>
            </a:r>
          </a:p>
        </p:txBody>
      </p:sp>
      <p:sp>
        <p:nvSpPr>
          <p:cNvPr id="66" name="TextBox 65"/>
          <p:cNvSpPr txBox="1"/>
          <p:nvPr/>
        </p:nvSpPr>
        <p:spPr>
          <a:xfrm>
            <a:off x="4778623" y="1958367"/>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575</a:t>
            </a:r>
          </a:p>
        </p:txBody>
      </p:sp>
      <p:sp>
        <p:nvSpPr>
          <p:cNvPr id="67" name="TextBox 66"/>
          <p:cNvSpPr txBox="1"/>
          <p:nvPr/>
        </p:nvSpPr>
        <p:spPr>
          <a:xfrm>
            <a:off x="4168087" y="1957145"/>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525</a:t>
            </a:r>
          </a:p>
        </p:txBody>
      </p:sp>
      <p:sp>
        <p:nvSpPr>
          <p:cNvPr id="68" name="TextBox 67"/>
          <p:cNvSpPr txBox="1"/>
          <p:nvPr/>
        </p:nvSpPr>
        <p:spPr>
          <a:xfrm>
            <a:off x="5312417" y="1957145"/>
            <a:ext cx="362927"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850</a:t>
            </a:r>
          </a:p>
        </p:txBody>
      </p:sp>
      <p:sp>
        <p:nvSpPr>
          <p:cNvPr id="69" name="TextBox 68"/>
          <p:cNvSpPr txBox="1"/>
          <p:nvPr/>
        </p:nvSpPr>
        <p:spPr>
          <a:xfrm>
            <a:off x="7338722" y="1944415"/>
            <a:ext cx="332509" cy="216982"/>
          </a:xfrm>
          <a:prstGeom prst="rect">
            <a:avLst/>
          </a:prstGeom>
          <a:noFill/>
          <a:ln>
            <a:noFill/>
          </a:ln>
        </p:spPr>
        <p:txBody>
          <a:bodyPr wrap="square" lIns="27432" tIns="27432" rIns="27432" bIns="27432" rtlCol="0" anchor="ctr" anchorCtr="1">
            <a:spAutoFit/>
          </a:bodyPr>
          <a:lstStyle/>
          <a:p>
            <a:pPr algn="ctr"/>
            <a:r>
              <a:rPr lang="en-US" sz="1050" b="1" dirty="0">
                <a:solidFill>
                  <a:schemeClr val="accent1">
                    <a:lumMod val="50000"/>
                  </a:schemeClr>
                </a:solidFill>
              </a:rPr>
              <a:t>2</a:t>
            </a:r>
            <a:r>
              <a:rPr lang="en-US" sz="1050" b="1" dirty="0" smtClean="0">
                <a:solidFill>
                  <a:schemeClr val="accent1">
                    <a:lumMod val="50000"/>
                  </a:schemeClr>
                </a:solidFill>
              </a:rPr>
              <a:t>00</a:t>
            </a:r>
          </a:p>
        </p:txBody>
      </p:sp>
      <p:sp>
        <p:nvSpPr>
          <p:cNvPr id="70" name="TextBox 69"/>
          <p:cNvSpPr txBox="1"/>
          <p:nvPr/>
        </p:nvSpPr>
        <p:spPr>
          <a:xfrm>
            <a:off x="7922330" y="1937211"/>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250</a:t>
            </a:r>
          </a:p>
        </p:txBody>
      </p:sp>
      <p:sp>
        <p:nvSpPr>
          <p:cNvPr id="71" name="TextBox 70"/>
          <p:cNvSpPr txBox="1"/>
          <p:nvPr/>
        </p:nvSpPr>
        <p:spPr>
          <a:xfrm>
            <a:off x="8398442" y="1933229"/>
            <a:ext cx="332509" cy="216982"/>
          </a:xfrm>
          <a:prstGeom prst="rect">
            <a:avLst/>
          </a:prstGeom>
          <a:noFill/>
          <a:ln>
            <a:noFill/>
          </a:ln>
        </p:spPr>
        <p:txBody>
          <a:bodyPr wrap="square" lIns="27432" tIns="27432" rIns="27432" bIns="27432" rtlCol="0" anchor="ctr" anchorCtr="1">
            <a:spAutoFit/>
          </a:bodyPr>
          <a:lstStyle/>
          <a:p>
            <a:pPr algn="ctr"/>
            <a:r>
              <a:rPr lang="en-US" sz="1050" b="1" dirty="0">
                <a:solidFill>
                  <a:schemeClr val="accent1">
                    <a:lumMod val="50000"/>
                  </a:schemeClr>
                </a:solidFill>
              </a:rPr>
              <a:t>2</a:t>
            </a:r>
            <a:r>
              <a:rPr lang="en-US" sz="1050" b="1" dirty="0" smtClean="0">
                <a:solidFill>
                  <a:schemeClr val="accent1">
                    <a:lumMod val="50000"/>
                  </a:schemeClr>
                </a:solidFill>
              </a:rPr>
              <a:t>00</a:t>
            </a:r>
          </a:p>
        </p:txBody>
      </p:sp>
      <p:sp>
        <p:nvSpPr>
          <p:cNvPr id="72" name="TextBox 71"/>
          <p:cNvSpPr txBox="1"/>
          <p:nvPr/>
        </p:nvSpPr>
        <p:spPr>
          <a:xfrm>
            <a:off x="6841552" y="2580182"/>
            <a:ext cx="332509" cy="216982"/>
          </a:xfrm>
          <a:prstGeom prst="rect">
            <a:avLst/>
          </a:prstGeom>
          <a:noFill/>
          <a:ln>
            <a:noFill/>
          </a:ln>
        </p:spPr>
        <p:txBody>
          <a:bodyPr wrap="square" lIns="27432" tIns="27432" rIns="27432" bIns="27432" rtlCol="0" anchor="ctr" anchorCtr="1">
            <a:spAutoFit/>
          </a:bodyPr>
          <a:lstStyle/>
          <a:p>
            <a:pPr algn="ctr"/>
            <a:r>
              <a:rPr lang="en-US" sz="1050" b="1" dirty="0">
                <a:solidFill>
                  <a:schemeClr val="bg1">
                    <a:lumMod val="50000"/>
                  </a:schemeClr>
                </a:solidFill>
              </a:rPr>
              <a:t>2</a:t>
            </a:r>
            <a:r>
              <a:rPr lang="en-US" sz="1050" b="1" dirty="0" smtClean="0">
                <a:solidFill>
                  <a:schemeClr val="bg1">
                    <a:lumMod val="50000"/>
                  </a:schemeClr>
                </a:solidFill>
              </a:rPr>
              <a:t>00</a:t>
            </a:r>
          </a:p>
        </p:txBody>
      </p:sp>
      <p:sp>
        <p:nvSpPr>
          <p:cNvPr id="73" name="TextBox 72"/>
          <p:cNvSpPr txBox="1"/>
          <p:nvPr/>
        </p:nvSpPr>
        <p:spPr>
          <a:xfrm>
            <a:off x="6317865" y="2570958"/>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bg1">
                    <a:lumMod val="50000"/>
                  </a:schemeClr>
                </a:solidFill>
              </a:rPr>
              <a:t>625</a:t>
            </a:r>
          </a:p>
        </p:txBody>
      </p:sp>
      <p:sp>
        <p:nvSpPr>
          <p:cNvPr id="74" name="TextBox 73"/>
          <p:cNvSpPr txBox="1"/>
          <p:nvPr/>
        </p:nvSpPr>
        <p:spPr>
          <a:xfrm>
            <a:off x="5764683" y="2570038"/>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bg1">
                    <a:lumMod val="50000"/>
                  </a:schemeClr>
                </a:solidFill>
              </a:rPr>
              <a:t>625</a:t>
            </a:r>
          </a:p>
        </p:txBody>
      </p:sp>
      <p:sp>
        <p:nvSpPr>
          <p:cNvPr id="75" name="TextBox 74"/>
          <p:cNvSpPr txBox="1"/>
          <p:nvPr/>
        </p:nvSpPr>
        <p:spPr>
          <a:xfrm>
            <a:off x="8639168" y="1933229"/>
            <a:ext cx="332509" cy="216982"/>
          </a:xfrm>
          <a:prstGeom prst="rect">
            <a:avLst/>
          </a:prstGeom>
          <a:noFill/>
          <a:ln>
            <a:noFill/>
          </a:ln>
        </p:spPr>
        <p:txBody>
          <a:bodyPr wrap="square" lIns="27432" tIns="27432" rIns="27432" bIns="27432" rtlCol="0" anchor="ctr" anchorCtr="1">
            <a:spAutoFit/>
          </a:bodyPr>
          <a:lstStyle/>
          <a:p>
            <a:pPr algn="ctr"/>
            <a:r>
              <a:rPr lang="en-US" sz="1050" b="1" dirty="0" smtClean="0">
                <a:solidFill>
                  <a:schemeClr val="accent1">
                    <a:lumMod val="50000"/>
                  </a:schemeClr>
                </a:solidFill>
              </a:rPr>
              <a:t>MW</a:t>
            </a:r>
          </a:p>
        </p:txBody>
      </p:sp>
    </p:spTree>
    <p:extLst>
      <p:ext uri="{BB962C8B-B14F-4D97-AF65-F5344CB8AC3E}">
        <p14:creationId xmlns:p14="http://schemas.microsoft.com/office/powerpoint/2010/main" val="167160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453739" y="883227"/>
            <a:ext cx="0" cy="5563292"/>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169008" y="6367029"/>
            <a:ext cx="8805984" cy="299133"/>
            <a:chOff x="110224" y="6367029"/>
            <a:chExt cx="8805984" cy="299133"/>
          </a:xfrm>
        </p:grpSpPr>
        <p:sp>
          <p:nvSpPr>
            <p:cNvPr id="21" name="Rectangle 20"/>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22" name="Flowchart: Off-page Connector 21"/>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24"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32</a:t>
            </a:fld>
            <a:endParaRPr lang="en-US" dirty="0"/>
          </a:p>
        </p:txBody>
      </p:sp>
      <p:sp>
        <p:nvSpPr>
          <p:cNvPr id="13" name="Title 1"/>
          <p:cNvSpPr txBox="1">
            <a:spLocks/>
          </p:cNvSpPr>
          <p:nvPr/>
        </p:nvSpPr>
        <p:spPr>
          <a:xfrm>
            <a:off x="457200" y="111261"/>
            <a:ext cx="8229600" cy="6400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JEA System CO</a:t>
            </a:r>
            <a:r>
              <a:rPr lang="en-US" sz="3600" baseline="-25000" dirty="0" smtClean="0">
                <a:solidFill>
                  <a:srgbClr val="002060"/>
                </a:solidFill>
                <a:latin typeface="Franklin Gothic Medium" panose="020B0603020102020204" pitchFamily="34" charset="0"/>
              </a:rPr>
              <a:t>2</a:t>
            </a:r>
            <a:r>
              <a:rPr lang="en-US" sz="3600" dirty="0" smtClean="0">
                <a:solidFill>
                  <a:srgbClr val="002060"/>
                </a:solidFill>
                <a:latin typeface="Franklin Gothic Medium" panose="020B0603020102020204" pitchFamily="34" charset="0"/>
              </a:rPr>
              <a:t> Emissions</a:t>
            </a:r>
          </a:p>
        </p:txBody>
      </p:sp>
      <p:graphicFrame>
        <p:nvGraphicFramePr>
          <p:cNvPr id="14" name="Chart 13"/>
          <p:cNvGraphicFramePr>
            <a:graphicFrameLocks/>
          </p:cNvGraphicFramePr>
          <p:nvPr>
            <p:extLst/>
          </p:nvPr>
        </p:nvGraphicFramePr>
        <p:xfrm>
          <a:off x="2507029" y="1025801"/>
          <a:ext cx="6583680" cy="4114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p:cNvCxnSpPr/>
          <p:nvPr/>
        </p:nvCxnSpPr>
        <p:spPr>
          <a:xfrm>
            <a:off x="7056466" y="1152806"/>
            <a:ext cx="0" cy="3291840"/>
          </a:xfrm>
          <a:prstGeom prst="line">
            <a:avLst/>
          </a:prstGeom>
          <a:ln w="12700">
            <a:solidFill>
              <a:schemeClr val="tx1"/>
            </a:solidFill>
            <a:prstDash val="sysDot"/>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5998484" y="1143000"/>
            <a:ext cx="1057982" cy="369332"/>
          </a:xfrm>
          <a:prstGeom prst="rect">
            <a:avLst/>
          </a:prstGeom>
          <a:noFill/>
        </p:spPr>
        <p:txBody>
          <a:bodyPr wrap="none" rtlCol="0">
            <a:spAutoFit/>
          </a:bodyPr>
          <a:lstStyle/>
          <a:p>
            <a:r>
              <a:rPr lang="en-US" dirty="0" smtClean="0">
                <a:solidFill>
                  <a:schemeClr val="tx1">
                    <a:lumMod val="65000"/>
                    <a:lumOff val="35000"/>
                  </a:schemeClr>
                </a:solidFill>
              </a:rPr>
              <a:t>Historical</a:t>
            </a:r>
            <a:endParaRPr lang="en-US" dirty="0">
              <a:solidFill>
                <a:schemeClr val="tx1">
                  <a:lumMod val="65000"/>
                  <a:lumOff val="35000"/>
                </a:schemeClr>
              </a:solidFill>
            </a:endParaRPr>
          </a:p>
        </p:txBody>
      </p:sp>
      <p:sp>
        <p:nvSpPr>
          <p:cNvPr id="17" name="TextBox 16"/>
          <p:cNvSpPr txBox="1"/>
          <p:nvPr/>
        </p:nvSpPr>
        <p:spPr>
          <a:xfrm>
            <a:off x="7056466" y="1143000"/>
            <a:ext cx="1142749" cy="369332"/>
          </a:xfrm>
          <a:prstGeom prst="rect">
            <a:avLst/>
          </a:prstGeom>
          <a:noFill/>
        </p:spPr>
        <p:txBody>
          <a:bodyPr wrap="none" rtlCol="0">
            <a:spAutoFit/>
          </a:bodyPr>
          <a:lstStyle/>
          <a:p>
            <a:r>
              <a:rPr lang="en-US" dirty="0" smtClean="0">
                <a:solidFill>
                  <a:schemeClr val="tx1">
                    <a:lumMod val="65000"/>
                    <a:lumOff val="35000"/>
                  </a:schemeClr>
                </a:solidFill>
              </a:rPr>
              <a:t>Projection</a:t>
            </a:r>
            <a:endParaRPr lang="en-US" dirty="0">
              <a:solidFill>
                <a:schemeClr val="tx1">
                  <a:lumMod val="65000"/>
                  <a:lumOff val="35000"/>
                </a:schemeClr>
              </a:solidFill>
            </a:endParaRPr>
          </a:p>
        </p:txBody>
      </p:sp>
      <p:sp>
        <p:nvSpPr>
          <p:cNvPr id="18" name="Left Brace 17"/>
          <p:cNvSpPr/>
          <p:nvPr/>
        </p:nvSpPr>
        <p:spPr>
          <a:xfrm rot="5400000">
            <a:off x="7862764" y="2845959"/>
            <a:ext cx="149450" cy="64008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p:cNvSpPr txBox="1"/>
          <p:nvPr/>
        </p:nvSpPr>
        <p:spPr>
          <a:xfrm>
            <a:off x="7427908" y="2190973"/>
            <a:ext cx="1097280" cy="861774"/>
          </a:xfrm>
          <a:prstGeom prst="rect">
            <a:avLst/>
          </a:prstGeom>
          <a:noFill/>
        </p:spPr>
        <p:txBody>
          <a:bodyPr wrap="square" rtlCol="0">
            <a:spAutoFit/>
          </a:bodyPr>
          <a:lstStyle/>
          <a:p>
            <a:pPr algn="ctr"/>
            <a:r>
              <a:rPr lang="en-US" sz="1000" dirty="0" smtClean="0">
                <a:solidFill>
                  <a:schemeClr val="tx1">
                    <a:lumMod val="65000"/>
                    <a:lumOff val="35000"/>
                  </a:schemeClr>
                </a:solidFill>
              </a:rPr>
              <a:t>Zero CO</a:t>
            </a:r>
            <a:r>
              <a:rPr lang="en-US" sz="1000" baseline="-25000" dirty="0" smtClean="0">
                <a:solidFill>
                  <a:schemeClr val="tx1">
                    <a:lumMod val="65000"/>
                    <a:lumOff val="35000"/>
                  </a:schemeClr>
                </a:solidFill>
              </a:rPr>
              <a:t>2</a:t>
            </a:r>
            <a:r>
              <a:rPr lang="en-US" sz="1000" dirty="0" smtClean="0">
                <a:solidFill>
                  <a:schemeClr val="tx1">
                    <a:lumMod val="65000"/>
                    <a:lumOff val="35000"/>
                  </a:schemeClr>
                </a:solidFill>
              </a:rPr>
              <a:t> emissions for Vogtle 3 &amp; 4, 5x50 Solar and FPL PPA</a:t>
            </a:r>
            <a:r>
              <a:rPr lang="en-US" sz="1000" baseline="30000" dirty="0" smtClean="0">
                <a:solidFill>
                  <a:schemeClr val="tx1">
                    <a:lumMod val="65000"/>
                    <a:lumOff val="35000"/>
                  </a:schemeClr>
                </a:solidFill>
              </a:rPr>
              <a:t>(4)</a:t>
            </a:r>
            <a:endParaRPr lang="en-US" sz="1000" dirty="0">
              <a:solidFill>
                <a:schemeClr val="tx1">
                  <a:lumMod val="65000"/>
                  <a:lumOff val="35000"/>
                </a:schemeClr>
              </a:solidFill>
            </a:endParaRPr>
          </a:p>
        </p:txBody>
      </p:sp>
      <p:grpSp>
        <p:nvGrpSpPr>
          <p:cNvPr id="5" name="Group 4"/>
          <p:cNvGrpSpPr/>
          <p:nvPr/>
        </p:nvGrpSpPr>
        <p:grpSpPr>
          <a:xfrm>
            <a:off x="3325092" y="5012576"/>
            <a:ext cx="4713316" cy="756458"/>
            <a:chOff x="3305175" y="5044747"/>
            <a:chExt cx="3632109" cy="767684"/>
          </a:xfrm>
        </p:grpSpPr>
        <p:sp>
          <p:nvSpPr>
            <p:cNvPr id="26" name="Rectangle 25"/>
            <p:cNvSpPr/>
            <p:nvPr/>
          </p:nvSpPr>
          <p:spPr>
            <a:xfrm>
              <a:off x="3305175" y="5682615"/>
              <a:ext cx="237744" cy="6400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05175" y="5499735"/>
              <a:ext cx="237744" cy="640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305175" y="5316855"/>
              <a:ext cx="237744" cy="6400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305175" y="5133975"/>
              <a:ext cx="237744" cy="640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76775" y="5682615"/>
              <a:ext cx="237744"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676775" y="5503457"/>
              <a:ext cx="237744" cy="64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676775" y="5316855"/>
              <a:ext cx="237744" cy="640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76775" y="5131861"/>
              <a:ext cx="237744" cy="6400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048375" y="5682615"/>
              <a:ext cx="237744" cy="64008"/>
            </a:xfrm>
            <a:prstGeom prst="rect">
              <a:avLst/>
            </a:prstGeom>
            <a:solidFill>
              <a:srgbClr val="7CA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48375" y="5498517"/>
              <a:ext cx="237744" cy="64008"/>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048375" y="5316855"/>
              <a:ext cx="237744" cy="6400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048375" y="5133975"/>
              <a:ext cx="237744" cy="6400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01975" y="5612213"/>
              <a:ext cx="1005840" cy="182880"/>
            </a:xfrm>
            <a:prstGeom prst="rect">
              <a:avLst/>
            </a:prstGeom>
            <a:noFill/>
          </p:spPr>
          <p:txBody>
            <a:bodyPr wrap="none" rtlCol="0" anchor="ctr">
              <a:spAutoFit/>
            </a:bodyPr>
            <a:lstStyle/>
            <a:p>
              <a:r>
                <a:rPr lang="en-US" sz="800" dirty="0" smtClean="0">
                  <a:solidFill>
                    <a:schemeClr val="tx1">
                      <a:lumMod val="65000"/>
                      <a:lumOff val="35000"/>
                    </a:schemeClr>
                  </a:solidFill>
                </a:rPr>
                <a:t>Northside 1</a:t>
              </a:r>
              <a:endParaRPr lang="en-US" sz="800" dirty="0">
                <a:solidFill>
                  <a:schemeClr val="tx1">
                    <a:lumMod val="65000"/>
                    <a:lumOff val="35000"/>
                  </a:schemeClr>
                </a:solidFill>
              </a:endParaRPr>
            </a:p>
          </p:txBody>
        </p:sp>
        <p:sp>
          <p:nvSpPr>
            <p:cNvPr id="39" name="TextBox 38"/>
            <p:cNvSpPr txBox="1"/>
            <p:nvPr/>
          </p:nvSpPr>
          <p:spPr>
            <a:xfrm>
              <a:off x="3501975" y="5415827"/>
              <a:ext cx="671979" cy="215444"/>
            </a:xfrm>
            <a:prstGeom prst="rect">
              <a:avLst/>
            </a:prstGeom>
            <a:noFill/>
          </p:spPr>
          <p:txBody>
            <a:bodyPr wrap="none" rtlCol="0" anchor="ctr">
              <a:spAutoFit/>
            </a:bodyPr>
            <a:lstStyle/>
            <a:p>
              <a:r>
                <a:rPr lang="en-US" sz="800" dirty="0" smtClean="0">
                  <a:solidFill>
                    <a:schemeClr val="tx1">
                      <a:lumMod val="65000"/>
                      <a:lumOff val="35000"/>
                    </a:schemeClr>
                  </a:solidFill>
                </a:rPr>
                <a:t>Northside 2</a:t>
              </a:r>
              <a:endParaRPr lang="en-US" sz="800" dirty="0">
                <a:solidFill>
                  <a:schemeClr val="tx1">
                    <a:lumMod val="65000"/>
                    <a:lumOff val="35000"/>
                  </a:schemeClr>
                </a:solidFill>
              </a:endParaRPr>
            </a:p>
          </p:txBody>
        </p:sp>
        <p:sp>
          <p:nvSpPr>
            <p:cNvPr id="40" name="TextBox 39"/>
            <p:cNvSpPr txBox="1"/>
            <p:nvPr/>
          </p:nvSpPr>
          <p:spPr>
            <a:xfrm>
              <a:off x="3501975" y="5228899"/>
              <a:ext cx="671979" cy="215444"/>
            </a:xfrm>
            <a:prstGeom prst="rect">
              <a:avLst/>
            </a:prstGeom>
            <a:noFill/>
          </p:spPr>
          <p:txBody>
            <a:bodyPr wrap="none" rtlCol="0" anchor="ctr">
              <a:spAutoFit/>
            </a:bodyPr>
            <a:lstStyle/>
            <a:p>
              <a:r>
                <a:rPr lang="en-US" sz="800" dirty="0" smtClean="0">
                  <a:solidFill>
                    <a:schemeClr val="tx1">
                      <a:lumMod val="65000"/>
                      <a:lumOff val="35000"/>
                    </a:schemeClr>
                  </a:solidFill>
                </a:rPr>
                <a:t>Northside 3</a:t>
              </a:r>
              <a:endParaRPr lang="en-US" sz="800" dirty="0">
                <a:solidFill>
                  <a:schemeClr val="tx1">
                    <a:lumMod val="65000"/>
                    <a:lumOff val="35000"/>
                  </a:schemeClr>
                </a:solidFill>
              </a:endParaRPr>
            </a:p>
          </p:txBody>
        </p:sp>
        <p:sp>
          <p:nvSpPr>
            <p:cNvPr id="41" name="TextBox 40"/>
            <p:cNvSpPr txBox="1"/>
            <p:nvPr/>
          </p:nvSpPr>
          <p:spPr>
            <a:xfrm>
              <a:off x="3501975" y="5044747"/>
              <a:ext cx="928459" cy="215444"/>
            </a:xfrm>
            <a:prstGeom prst="rect">
              <a:avLst/>
            </a:prstGeom>
            <a:noFill/>
          </p:spPr>
          <p:txBody>
            <a:bodyPr wrap="none" rtlCol="0" anchor="ctr">
              <a:spAutoFit/>
            </a:bodyPr>
            <a:lstStyle/>
            <a:p>
              <a:r>
                <a:rPr lang="en-US" sz="800" dirty="0" smtClean="0">
                  <a:solidFill>
                    <a:schemeClr val="tx1">
                      <a:lumMod val="65000"/>
                      <a:lumOff val="35000"/>
                    </a:schemeClr>
                  </a:solidFill>
                </a:rPr>
                <a:t>Brandy Branch CC</a:t>
              </a:r>
              <a:endParaRPr lang="en-US" sz="800" dirty="0">
                <a:solidFill>
                  <a:schemeClr val="tx1">
                    <a:lumMod val="65000"/>
                    <a:lumOff val="35000"/>
                  </a:schemeClr>
                </a:solidFill>
              </a:endParaRPr>
            </a:p>
          </p:txBody>
        </p:sp>
        <p:sp>
          <p:nvSpPr>
            <p:cNvPr id="42" name="TextBox 41"/>
            <p:cNvSpPr txBox="1"/>
            <p:nvPr/>
          </p:nvSpPr>
          <p:spPr>
            <a:xfrm>
              <a:off x="4876853" y="5596987"/>
              <a:ext cx="458780" cy="215444"/>
            </a:xfrm>
            <a:prstGeom prst="rect">
              <a:avLst/>
            </a:prstGeom>
            <a:noFill/>
          </p:spPr>
          <p:txBody>
            <a:bodyPr wrap="none" rtlCol="0" anchor="ctr">
              <a:spAutoFit/>
            </a:bodyPr>
            <a:lstStyle/>
            <a:p>
              <a:r>
                <a:rPr lang="en-US" sz="800" dirty="0" smtClean="0">
                  <a:solidFill>
                    <a:schemeClr val="tx1">
                      <a:lumMod val="65000"/>
                      <a:lumOff val="35000"/>
                    </a:schemeClr>
                  </a:solidFill>
                </a:rPr>
                <a:t>All CTs</a:t>
              </a:r>
              <a:endParaRPr lang="en-US" sz="800" dirty="0">
                <a:solidFill>
                  <a:schemeClr val="tx1">
                    <a:lumMod val="65000"/>
                    <a:lumOff val="35000"/>
                  </a:schemeClr>
                </a:solidFill>
              </a:endParaRPr>
            </a:p>
          </p:txBody>
        </p:sp>
        <p:sp>
          <p:nvSpPr>
            <p:cNvPr id="43" name="TextBox 42"/>
            <p:cNvSpPr txBox="1"/>
            <p:nvPr/>
          </p:nvSpPr>
          <p:spPr>
            <a:xfrm>
              <a:off x="4876853" y="5422651"/>
              <a:ext cx="498855" cy="215444"/>
            </a:xfrm>
            <a:prstGeom prst="rect">
              <a:avLst/>
            </a:prstGeom>
            <a:noFill/>
          </p:spPr>
          <p:txBody>
            <a:bodyPr wrap="none" rtlCol="0" anchor="ctr">
              <a:spAutoFit/>
            </a:bodyPr>
            <a:lstStyle/>
            <a:p>
              <a:r>
                <a:rPr lang="en-US" sz="800" dirty="0" smtClean="0">
                  <a:solidFill>
                    <a:schemeClr val="tx1">
                      <a:lumMod val="65000"/>
                      <a:lumOff val="35000"/>
                    </a:schemeClr>
                  </a:solidFill>
                </a:rPr>
                <a:t>SJRPP 1</a:t>
              </a:r>
              <a:endParaRPr lang="en-US" sz="800" dirty="0">
                <a:solidFill>
                  <a:schemeClr val="tx1">
                    <a:lumMod val="65000"/>
                    <a:lumOff val="35000"/>
                  </a:schemeClr>
                </a:solidFill>
              </a:endParaRPr>
            </a:p>
          </p:txBody>
        </p:sp>
        <p:sp>
          <p:nvSpPr>
            <p:cNvPr id="44" name="TextBox 43"/>
            <p:cNvSpPr txBox="1"/>
            <p:nvPr/>
          </p:nvSpPr>
          <p:spPr>
            <a:xfrm>
              <a:off x="4876853" y="5229293"/>
              <a:ext cx="498855" cy="215444"/>
            </a:xfrm>
            <a:prstGeom prst="rect">
              <a:avLst/>
            </a:prstGeom>
            <a:noFill/>
          </p:spPr>
          <p:txBody>
            <a:bodyPr wrap="none" rtlCol="0" anchor="ctr">
              <a:spAutoFit/>
            </a:bodyPr>
            <a:lstStyle/>
            <a:p>
              <a:r>
                <a:rPr lang="en-US" sz="800" dirty="0" smtClean="0">
                  <a:solidFill>
                    <a:schemeClr val="tx1">
                      <a:lumMod val="65000"/>
                      <a:lumOff val="35000"/>
                    </a:schemeClr>
                  </a:solidFill>
                </a:rPr>
                <a:t>SJRPP 2</a:t>
              </a:r>
              <a:endParaRPr lang="en-US" sz="800" dirty="0">
                <a:solidFill>
                  <a:schemeClr val="tx1">
                    <a:lumMod val="65000"/>
                    <a:lumOff val="35000"/>
                  </a:schemeClr>
                </a:solidFill>
              </a:endParaRPr>
            </a:p>
          </p:txBody>
        </p:sp>
        <p:sp>
          <p:nvSpPr>
            <p:cNvPr id="45" name="TextBox 44"/>
            <p:cNvSpPr txBox="1"/>
            <p:nvPr/>
          </p:nvSpPr>
          <p:spPr>
            <a:xfrm>
              <a:off x="4876853" y="5049708"/>
              <a:ext cx="575799" cy="215444"/>
            </a:xfrm>
            <a:prstGeom prst="rect">
              <a:avLst/>
            </a:prstGeom>
            <a:noFill/>
          </p:spPr>
          <p:txBody>
            <a:bodyPr wrap="none" rtlCol="0" anchor="ctr">
              <a:spAutoFit/>
            </a:bodyPr>
            <a:lstStyle/>
            <a:p>
              <a:r>
                <a:rPr lang="en-US" sz="800" dirty="0" smtClean="0">
                  <a:solidFill>
                    <a:schemeClr val="tx1">
                      <a:lumMod val="65000"/>
                      <a:lumOff val="35000"/>
                    </a:schemeClr>
                  </a:solidFill>
                </a:rPr>
                <a:t>Scherer 4</a:t>
              </a:r>
              <a:endParaRPr lang="en-US" sz="800" dirty="0">
                <a:solidFill>
                  <a:schemeClr val="tx1">
                    <a:lumMod val="65000"/>
                    <a:lumOff val="35000"/>
                  </a:schemeClr>
                </a:solidFill>
              </a:endParaRPr>
            </a:p>
          </p:txBody>
        </p:sp>
        <p:sp>
          <p:nvSpPr>
            <p:cNvPr id="46" name="TextBox 45"/>
            <p:cNvSpPr txBox="1"/>
            <p:nvPr/>
          </p:nvSpPr>
          <p:spPr>
            <a:xfrm>
              <a:off x="6242864" y="5595274"/>
              <a:ext cx="659155" cy="215444"/>
            </a:xfrm>
            <a:prstGeom prst="rect">
              <a:avLst/>
            </a:prstGeom>
            <a:noFill/>
          </p:spPr>
          <p:txBody>
            <a:bodyPr wrap="none" rtlCol="0" anchor="ctr">
              <a:spAutoFit/>
            </a:bodyPr>
            <a:lstStyle/>
            <a:p>
              <a:r>
                <a:rPr lang="en-US" sz="800" dirty="0" err="1" smtClean="0">
                  <a:solidFill>
                    <a:schemeClr val="tx1">
                      <a:lumMod val="65000"/>
                      <a:lumOff val="35000"/>
                    </a:schemeClr>
                  </a:solidFill>
                </a:rPr>
                <a:t>SoCo</a:t>
              </a:r>
              <a:r>
                <a:rPr lang="en-US" sz="800" dirty="0" smtClean="0">
                  <a:solidFill>
                    <a:schemeClr val="tx1">
                      <a:lumMod val="65000"/>
                      <a:lumOff val="35000"/>
                    </a:schemeClr>
                  </a:solidFill>
                </a:rPr>
                <a:t> PPA</a:t>
              </a:r>
              <a:r>
                <a:rPr lang="en-US" sz="800" baseline="30000" dirty="0" smtClean="0">
                  <a:solidFill>
                    <a:schemeClr val="tx1">
                      <a:lumMod val="65000"/>
                      <a:lumOff val="35000"/>
                    </a:schemeClr>
                  </a:solidFill>
                </a:rPr>
                <a:t>(1)</a:t>
              </a:r>
              <a:endParaRPr lang="en-US" sz="800" baseline="30000" dirty="0">
                <a:solidFill>
                  <a:schemeClr val="tx1">
                    <a:lumMod val="65000"/>
                    <a:lumOff val="35000"/>
                  </a:schemeClr>
                </a:solidFill>
              </a:endParaRPr>
            </a:p>
          </p:txBody>
        </p:sp>
        <p:sp>
          <p:nvSpPr>
            <p:cNvPr id="47" name="TextBox 46"/>
            <p:cNvSpPr txBox="1"/>
            <p:nvPr/>
          </p:nvSpPr>
          <p:spPr>
            <a:xfrm>
              <a:off x="6242863" y="5413193"/>
              <a:ext cx="694421" cy="215444"/>
            </a:xfrm>
            <a:prstGeom prst="rect">
              <a:avLst/>
            </a:prstGeom>
            <a:noFill/>
          </p:spPr>
          <p:txBody>
            <a:bodyPr wrap="none" rtlCol="0" anchor="ctr">
              <a:spAutoFit/>
            </a:bodyPr>
            <a:lstStyle/>
            <a:p>
              <a:r>
                <a:rPr lang="en-US" sz="800" dirty="0" err="1" smtClean="0">
                  <a:solidFill>
                    <a:schemeClr val="tx1">
                      <a:lumMod val="65000"/>
                      <a:lumOff val="35000"/>
                    </a:schemeClr>
                  </a:solidFill>
                </a:rPr>
                <a:t>Vogtle</a:t>
              </a:r>
              <a:r>
                <a:rPr lang="en-US" sz="800" dirty="0" smtClean="0">
                  <a:solidFill>
                    <a:schemeClr val="tx1">
                      <a:lumMod val="65000"/>
                      <a:lumOff val="35000"/>
                    </a:schemeClr>
                  </a:solidFill>
                </a:rPr>
                <a:t> 3 &amp; 4</a:t>
              </a:r>
              <a:endParaRPr lang="en-US" sz="800" dirty="0">
                <a:solidFill>
                  <a:schemeClr val="tx1">
                    <a:lumMod val="65000"/>
                    <a:lumOff val="35000"/>
                  </a:schemeClr>
                </a:solidFill>
              </a:endParaRPr>
            </a:p>
          </p:txBody>
        </p:sp>
        <p:sp>
          <p:nvSpPr>
            <p:cNvPr id="48" name="TextBox 47"/>
            <p:cNvSpPr txBox="1"/>
            <p:nvPr/>
          </p:nvSpPr>
          <p:spPr>
            <a:xfrm>
              <a:off x="6242864" y="5229802"/>
              <a:ext cx="615874" cy="215444"/>
            </a:xfrm>
            <a:prstGeom prst="rect">
              <a:avLst/>
            </a:prstGeom>
            <a:noFill/>
          </p:spPr>
          <p:txBody>
            <a:bodyPr wrap="none" rtlCol="0" anchor="ctr">
              <a:spAutoFit/>
            </a:bodyPr>
            <a:lstStyle/>
            <a:p>
              <a:r>
                <a:rPr lang="en-US" sz="800" dirty="0" smtClean="0">
                  <a:solidFill>
                    <a:schemeClr val="tx1">
                      <a:lumMod val="65000"/>
                      <a:lumOff val="35000"/>
                    </a:schemeClr>
                  </a:solidFill>
                </a:rPr>
                <a:t>5x50 Solar</a:t>
              </a:r>
              <a:endParaRPr lang="en-US" sz="800" dirty="0">
                <a:solidFill>
                  <a:schemeClr val="tx1">
                    <a:lumMod val="65000"/>
                    <a:lumOff val="35000"/>
                  </a:schemeClr>
                </a:solidFill>
              </a:endParaRPr>
            </a:p>
          </p:txBody>
        </p:sp>
        <p:sp>
          <p:nvSpPr>
            <p:cNvPr id="49" name="TextBox 48"/>
            <p:cNvSpPr txBox="1"/>
            <p:nvPr/>
          </p:nvSpPr>
          <p:spPr>
            <a:xfrm>
              <a:off x="6242863" y="5044747"/>
              <a:ext cx="514885" cy="215444"/>
            </a:xfrm>
            <a:prstGeom prst="rect">
              <a:avLst/>
            </a:prstGeom>
            <a:noFill/>
          </p:spPr>
          <p:txBody>
            <a:bodyPr wrap="none" rtlCol="0" anchor="ctr">
              <a:spAutoFit/>
            </a:bodyPr>
            <a:lstStyle/>
            <a:p>
              <a:r>
                <a:rPr lang="en-US" sz="800" dirty="0" smtClean="0">
                  <a:solidFill>
                    <a:schemeClr val="tx1">
                      <a:lumMod val="65000"/>
                      <a:lumOff val="35000"/>
                    </a:schemeClr>
                  </a:solidFill>
                </a:rPr>
                <a:t>FPL PPA</a:t>
              </a:r>
              <a:endParaRPr lang="en-US" sz="800" dirty="0">
                <a:solidFill>
                  <a:schemeClr val="tx1">
                    <a:lumMod val="65000"/>
                    <a:lumOff val="35000"/>
                  </a:schemeClr>
                </a:solidFill>
              </a:endParaRPr>
            </a:p>
          </p:txBody>
        </p:sp>
      </p:grpSp>
      <p:sp>
        <p:nvSpPr>
          <p:cNvPr id="51" name="Rectangle 50"/>
          <p:cNvSpPr/>
          <p:nvPr/>
        </p:nvSpPr>
        <p:spPr>
          <a:xfrm>
            <a:off x="129919" y="1092939"/>
            <a:ext cx="2323820" cy="4524315"/>
          </a:xfrm>
          <a:prstGeom prst="rect">
            <a:avLst/>
          </a:prstGeom>
        </p:spPr>
        <p:txBody>
          <a:bodyPr wrap="square">
            <a:spAutoFit/>
          </a:bodyPr>
          <a:lstStyle/>
          <a:p>
            <a:r>
              <a:rPr lang="en-US" sz="1600" b="1" u="sng" dirty="0">
                <a:solidFill>
                  <a:schemeClr val="tx1">
                    <a:lumMod val="65000"/>
                    <a:lumOff val="35000"/>
                  </a:schemeClr>
                </a:solidFill>
                <a:cs typeface="Franklin Gothic Book"/>
              </a:rPr>
              <a:t>SJRPP 1 and 2</a:t>
            </a:r>
            <a:r>
              <a:rPr lang="en-US" sz="1600" b="1" dirty="0">
                <a:solidFill>
                  <a:schemeClr val="tx1">
                    <a:lumMod val="65000"/>
                    <a:lumOff val="35000"/>
                  </a:schemeClr>
                </a:solidFill>
                <a:cs typeface="Franklin Gothic Book"/>
              </a:rPr>
              <a:t> </a:t>
            </a:r>
            <a:r>
              <a:rPr lang="en-US" sz="1600" dirty="0">
                <a:solidFill>
                  <a:schemeClr val="tx1">
                    <a:lumMod val="65000"/>
                    <a:lumOff val="35000"/>
                  </a:schemeClr>
                </a:solidFill>
                <a:cs typeface="Franklin Gothic Book"/>
              </a:rPr>
              <a:t> </a:t>
            </a:r>
            <a:r>
              <a:rPr lang="en-US" sz="1600" dirty="0" smtClean="0">
                <a:solidFill>
                  <a:schemeClr val="tx1">
                    <a:lumMod val="65000"/>
                    <a:lumOff val="35000"/>
                  </a:schemeClr>
                </a:solidFill>
                <a:cs typeface="Franklin Gothic Book"/>
              </a:rPr>
              <a:t> </a:t>
            </a:r>
            <a:r>
              <a:rPr lang="en-US" sz="1600" dirty="0">
                <a:solidFill>
                  <a:schemeClr val="tx1">
                    <a:lumMod val="65000"/>
                    <a:lumOff val="35000"/>
                  </a:schemeClr>
                </a:solidFill>
                <a:cs typeface="Franklin Gothic Book"/>
              </a:rPr>
              <a:t>R</a:t>
            </a:r>
            <a:r>
              <a:rPr lang="en-US" sz="1600" dirty="0" smtClean="0">
                <a:solidFill>
                  <a:schemeClr val="tx1">
                    <a:lumMod val="65000"/>
                    <a:lumOff val="35000"/>
                  </a:schemeClr>
                </a:solidFill>
                <a:cs typeface="Franklin Gothic Book"/>
              </a:rPr>
              <a:t>etirement in December 2017 resulted </a:t>
            </a:r>
            <a:r>
              <a:rPr lang="en-US" sz="1600" dirty="0">
                <a:solidFill>
                  <a:schemeClr val="tx1">
                    <a:lumMod val="65000"/>
                    <a:lumOff val="35000"/>
                  </a:schemeClr>
                </a:solidFill>
                <a:cs typeface="Franklin Gothic Book"/>
              </a:rPr>
              <a:t>in an average reduction of </a:t>
            </a:r>
            <a:r>
              <a:rPr lang="en-US" sz="1600" dirty="0" smtClean="0">
                <a:solidFill>
                  <a:schemeClr val="tx1">
                    <a:lumMod val="65000"/>
                    <a:lumOff val="35000"/>
                  </a:schemeClr>
                </a:solidFill>
                <a:cs typeface="Franklin Gothic Book"/>
              </a:rPr>
              <a:t>4,800 </a:t>
            </a:r>
            <a:r>
              <a:rPr lang="en-US" sz="1600" dirty="0" err="1">
                <a:solidFill>
                  <a:schemeClr val="tx1">
                    <a:lumMod val="65000"/>
                    <a:lumOff val="35000"/>
                  </a:schemeClr>
                </a:solidFill>
                <a:cs typeface="Franklin Gothic Book"/>
              </a:rPr>
              <a:t>kTons</a:t>
            </a:r>
            <a:r>
              <a:rPr lang="en-US" sz="1600" dirty="0">
                <a:solidFill>
                  <a:schemeClr val="tx1">
                    <a:lumMod val="65000"/>
                    <a:lumOff val="35000"/>
                  </a:schemeClr>
                </a:solidFill>
                <a:cs typeface="Franklin Gothic Book"/>
              </a:rPr>
              <a:t> of CO</a:t>
            </a:r>
            <a:r>
              <a:rPr lang="en-US" sz="1600" baseline="-25000" dirty="0">
                <a:solidFill>
                  <a:schemeClr val="tx1">
                    <a:lumMod val="65000"/>
                    <a:lumOff val="35000"/>
                  </a:schemeClr>
                </a:solidFill>
                <a:cs typeface="Franklin Gothic Book"/>
              </a:rPr>
              <a:t>2</a:t>
            </a:r>
            <a:r>
              <a:rPr lang="en-US" sz="1600" dirty="0">
                <a:solidFill>
                  <a:schemeClr val="tx1">
                    <a:lumMod val="65000"/>
                    <a:lumOff val="35000"/>
                  </a:schemeClr>
                </a:solidFill>
                <a:cs typeface="Franklin Gothic Book"/>
              </a:rPr>
              <a:t> </a:t>
            </a:r>
            <a:r>
              <a:rPr lang="en-US" sz="1600" dirty="0" smtClean="0">
                <a:solidFill>
                  <a:schemeClr val="tx1">
                    <a:lumMod val="65000"/>
                    <a:lumOff val="35000"/>
                  </a:schemeClr>
                </a:solidFill>
                <a:cs typeface="Franklin Gothic Book"/>
              </a:rPr>
              <a:t>emissions </a:t>
            </a:r>
            <a:r>
              <a:rPr lang="en-US" sz="1600" dirty="0">
                <a:solidFill>
                  <a:schemeClr val="tx1">
                    <a:lumMod val="65000"/>
                    <a:lumOff val="35000"/>
                  </a:schemeClr>
                </a:solidFill>
                <a:cs typeface="Franklin Gothic Book"/>
              </a:rPr>
              <a:t>per </a:t>
            </a:r>
            <a:r>
              <a:rPr lang="en-US" sz="1600" dirty="0" smtClean="0">
                <a:solidFill>
                  <a:schemeClr val="tx1">
                    <a:lumMod val="65000"/>
                    <a:lumOff val="35000"/>
                  </a:schemeClr>
                </a:solidFill>
                <a:cs typeface="Franklin Gothic Book"/>
              </a:rPr>
              <a:t>year</a:t>
            </a:r>
            <a:endParaRPr lang="en-US" sz="1600" dirty="0">
              <a:solidFill>
                <a:schemeClr val="tx1">
                  <a:lumMod val="65000"/>
                  <a:lumOff val="35000"/>
                </a:schemeClr>
              </a:solidFill>
              <a:cs typeface="Franklin Gothic Book"/>
            </a:endParaRPr>
          </a:p>
          <a:p>
            <a:endParaRPr lang="en-US" sz="1600" dirty="0">
              <a:solidFill>
                <a:schemeClr val="tx1">
                  <a:lumMod val="65000"/>
                  <a:lumOff val="35000"/>
                </a:schemeClr>
              </a:solidFill>
              <a:cs typeface="Franklin Gothic Book"/>
            </a:endParaRPr>
          </a:p>
          <a:p>
            <a:r>
              <a:rPr lang="en-US" sz="1600" b="1" u="sng" dirty="0">
                <a:solidFill>
                  <a:schemeClr val="tx1">
                    <a:lumMod val="65000"/>
                    <a:lumOff val="35000"/>
                  </a:schemeClr>
                </a:solidFill>
                <a:cs typeface="Franklin Gothic Book"/>
              </a:rPr>
              <a:t>Scherer 4 </a:t>
            </a:r>
          </a:p>
          <a:p>
            <a:r>
              <a:rPr lang="en-US" sz="1600" dirty="0" smtClean="0">
                <a:solidFill>
                  <a:schemeClr val="tx1">
                    <a:lumMod val="65000"/>
                    <a:lumOff val="35000"/>
                  </a:schemeClr>
                </a:solidFill>
                <a:cs typeface="Franklin Gothic Book"/>
              </a:rPr>
              <a:t>Retirement </a:t>
            </a:r>
            <a:r>
              <a:rPr lang="en-US" sz="1600" dirty="0">
                <a:solidFill>
                  <a:schemeClr val="tx1">
                    <a:lumMod val="65000"/>
                    <a:lumOff val="35000"/>
                  </a:schemeClr>
                </a:solidFill>
                <a:cs typeface="Franklin Gothic Book"/>
              </a:rPr>
              <a:t>in December 2022 will result in an additional reduction of 1,300 </a:t>
            </a:r>
            <a:r>
              <a:rPr lang="en-US" sz="1600" dirty="0" err="1">
                <a:solidFill>
                  <a:schemeClr val="tx1">
                    <a:lumMod val="65000"/>
                    <a:lumOff val="35000"/>
                  </a:schemeClr>
                </a:solidFill>
                <a:cs typeface="Franklin Gothic Book"/>
              </a:rPr>
              <a:t>kTons</a:t>
            </a:r>
            <a:r>
              <a:rPr lang="en-US" sz="1600" dirty="0">
                <a:solidFill>
                  <a:schemeClr val="tx1">
                    <a:lumMod val="65000"/>
                    <a:lumOff val="35000"/>
                  </a:schemeClr>
                </a:solidFill>
                <a:cs typeface="Franklin Gothic Book"/>
              </a:rPr>
              <a:t> of CO</a:t>
            </a:r>
            <a:r>
              <a:rPr lang="en-US" sz="1600" baseline="-25000" dirty="0">
                <a:solidFill>
                  <a:schemeClr val="tx1">
                    <a:lumMod val="65000"/>
                    <a:lumOff val="35000"/>
                  </a:schemeClr>
                </a:solidFill>
                <a:cs typeface="Franklin Gothic Book"/>
              </a:rPr>
              <a:t>2</a:t>
            </a:r>
            <a:r>
              <a:rPr lang="en-US" sz="1600" dirty="0">
                <a:solidFill>
                  <a:schemeClr val="tx1">
                    <a:lumMod val="65000"/>
                    <a:lumOff val="35000"/>
                  </a:schemeClr>
                </a:solidFill>
                <a:cs typeface="Franklin Gothic Book"/>
              </a:rPr>
              <a:t> </a:t>
            </a:r>
            <a:r>
              <a:rPr lang="en-US" sz="1600" dirty="0" smtClean="0">
                <a:solidFill>
                  <a:schemeClr val="tx1">
                    <a:lumMod val="65000"/>
                    <a:lumOff val="35000"/>
                  </a:schemeClr>
                </a:solidFill>
                <a:cs typeface="Franklin Gothic Book"/>
              </a:rPr>
              <a:t>emissions </a:t>
            </a:r>
            <a:r>
              <a:rPr lang="en-US" sz="1600" dirty="0">
                <a:solidFill>
                  <a:schemeClr val="tx1">
                    <a:lumMod val="65000"/>
                    <a:lumOff val="35000"/>
                  </a:schemeClr>
                </a:solidFill>
                <a:cs typeface="Franklin Gothic Book"/>
              </a:rPr>
              <a:t>per year </a:t>
            </a:r>
            <a:r>
              <a:rPr lang="en-US" sz="1600" dirty="0" smtClean="0">
                <a:solidFill>
                  <a:schemeClr val="tx1">
                    <a:lumMod val="65000"/>
                    <a:lumOff val="35000"/>
                  </a:schemeClr>
                </a:solidFill>
                <a:cs typeface="Franklin Gothic Book"/>
              </a:rPr>
              <a:t>- approximately </a:t>
            </a:r>
            <a:r>
              <a:rPr lang="en-US" sz="1600" dirty="0">
                <a:solidFill>
                  <a:schemeClr val="tx1">
                    <a:lumMod val="65000"/>
                    <a:lumOff val="35000"/>
                  </a:schemeClr>
                </a:solidFill>
                <a:cs typeface="Franklin Gothic Book"/>
              </a:rPr>
              <a:t>17% of </a:t>
            </a:r>
            <a:r>
              <a:rPr lang="en-US" sz="1600" dirty="0" smtClean="0">
                <a:solidFill>
                  <a:schemeClr val="tx1">
                    <a:lumMod val="65000"/>
                    <a:lumOff val="35000"/>
                  </a:schemeClr>
                </a:solidFill>
                <a:cs typeface="Franklin Gothic Book"/>
              </a:rPr>
              <a:t>total </a:t>
            </a:r>
            <a:r>
              <a:rPr lang="en-US" sz="1600" dirty="0">
                <a:solidFill>
                  <a:schemeClr val="tx1">
                    <a:lumMod val="65000"/>
                    <a:lumOff val="35000"/>
                  </a:schemeClr>
                </a:solidFill>
                <a:cs typeface="Franklin Gothic Book"/>
              </a:rPr>
              <a:t>CO</a:t>
            </a:r>
            <a:r>
              <a:rPr lang="en-US" sz="1600" baseline="-25000" dirty="0">
                <a:solidFill>
                  <a:schemeClr val="tx1">
                    <a:lumMod val="65000"/>
                    <a:lumOff val="35000"/>
                  </a:schemeClr>
                </a:solidFill>
                <a:cs typeface="Franklin Gothic Book"/>
              </a:rPr>
              <a:t>2</a:t>
            </a:r>
            <a:r>
              <a:rPr lang="en-US" sz="1600" dirty="0">
                <a:solidFill>
                  <a:schemeClr val="tx1">
                    <a:lumMod val="65000"/>
                    <a:lumOff val="35000"/>
                  </a:schemeClr>
                </a:solidFill>
                <a:cs typeface="Franklin Gothic Book"/>
              </a:rPr>
              <a:t> </a:t>
            </a:r>
            <a:r>
              <a:rPr lang="en-US" sz="1600" dirty="0" smtClean="0">
                <a:solidFill>
                  <a:schemeClr val="tx1">
                    <a:lumMod val="65000"/>
                    <a:lumOff val="35000"/>
                  </a:schemeClr>
                </a:solidFill>
                <a:cs typeface="Franklin Gothic Book"/>
              </a:rPr>
              <a:t>emissions attributed to JEA</a:t>
            </a:r>
            <a:r>
              <a:rPr lang="en-US" sz="1600" baseline="30000" dirty="0" smtClean="0">
                <a:solidFill>
                  <a:schemeClr val="tx1">
                    <a:lumMod val="65000"/>
                    <a:lumOff val="35000"/>
                  </a:schemeClr>
                </a:solidFill>
                <a:cs typeface="Franklin Gothic Book"/>
              </a:rPr>
              <a:t>4</a:t>
            </a:r>
            <a:r>
              <a:rPr lang="en-US" sz="1600" dirty="0" smtClean="0">
                <a:solidFill>
                  <a:schemeClr val="tx1">
                    <a:lumMod val="65000"/>
                    <a:lumOff val="35000"/>
                  </a:schemeClr>
                </a:solidFill>
                <a:cs typeface="Franklin Gothic Book"/>
              </a:rPr>
              <a:t> as </a:t>
            </a:r>
            <a:r>
              <a:rPr lang="en-US" sz="1600" dirty="0">
                <a:solidFill>
                  <a:schemeClr val="tx1">
                    <a:lumMod val="65000"/>
                    <a:lumOff val="35000"/>
                  </a:schemeClr>
                </a:solidFill>
                <a:cs typeface="Franklin Gothic Book"/>
              </a:rPr>
              <a:t>compared to the Base Case. </a:t>
            </a:r>
            <a:endParaRPr lang="en-US" sz="1600" baseline="30000" dirty="0">
              <a:solidFill>
                <a:schemeClr val="tx1">
                  <a:lumMod val="65000"/>
                  <a:lumOff val="35000"/>
                </a:schemeClr>
              </a:solidFill>
              <a:cs typeface="Franklin Gothic Book"/>
            </a:endParaRPr>
          </a:p>
        </p:txBody>
      </p:sp>
      <p:sp>
        <p:nvSpPr>
          <p:cNvPr id="4" name="TextBox 3"/>
          <p:cNvSpPr txBox="1"/>
          <p:nvPr/>
        </p:nvSpPr>
        <p:spPr>
          <a:xfrm>
            <a:off x="3247593" y="995820"/>
            <a:ext cx="868779" cy="246221"/>
          </a:xfrm>
          <a:prstGeom prst="rect">
            <a:avLst/>
          </a:prstGeom>
          <a:noFill/>
        </p:spPr>
        <p:txBody>
          <a:bodyPr wrap="square" rtlCol="0">
            <a:spAutoFit/>
          </a:bodyPr>
          <a:lstStyle/>
          <a:p>
            <a:r>
              <a:rPr lang="en-US" sz="1000" dirty="0">
                <a:solidFill>
                  <a:schemeClr val="tx1">
                    <a:lumMod val="65000"/>
                    <a:lumOff val="35000"/>
                  </a:schemeClr>
                </a:solidFill>
              </a:rPr>
              <a:t>Net Energy</a:t>
            </a:r>
          </a:p>
        </p:txBody>
      </p:sp>
      <p:sp>
        <p:nvSpPr>
          <p:cNvPr id="54" name="Rectangle 53"/>
          <p:cNvSpPr/>
          <p:nvPr/>
        </p:nvSpPr>
        <p:spPr>
          <a:xfrm>
            <a:off x="2453740" y="5865416"/>
            <a:ext cx="6705848" cy="523220"/>
          </a:xfrm>
          <a:prstGeom prst="rect">
            <a:avLst/>
          </a:prstGeom>
        </p:spPr>
        <p:txBody>
          <a:bodyPr wrap="square">
            <a:spAutoFit/>
          </a:bodyPr>
          <a:lstStyle/>
          <a:p>
            <a:pPr marL="182880" indent="-182880">
              <a:buAutoNum type="arabicParenBoth"/>
            </a:pPr>
            <a:r>
              <a:rPr lang="en-US" sz="700" dirty="0">
                <a:solidFill>
                  <a:schemeClr val="tx1">
                    <a:lumMod val="65000"/>
                    <a:lumOff val="35000"/>
                  </a:schemeClr>
                </a:solidFill>
                <a:latin typeface="Franklin Gothic Book" panose="020B0503020102020204" pitchFamily="34" charset="0"/>
                <a:cs typeface="Franklin Gothic Book"/>
              </a:rPr>
              <a:t>CO2 </a:t>
            </a:r>
            <a:r>
              <a:rPr lang="en-US" sz="700" dirty="0" smtClean="0">
                <a:solidFill>
                  <a:schemeClr val="tx1">
                    <a:lumMod val="65000"/>
                    <a:lumOff val="35000"/>
                  </a:schemeClr>
                </a:solidFill>
                <a:latin typeface="Franklin Gothic Book" panose="020B0503020102020204" pitchFamily="34" charset="0"/>
                <a:cs typeface="Franklin Gothic Book"/>
              </a:rPr>
              <a:t>emissions </a:t>
            </a:r>
            <a:r>
              <a:rPr lang="en-US" sz="700" dirty="0">
                <a:solidFill>
                  <a:schemeClr val="tx1">
                    <a:lumMod val="65000"/>
                    <a:lumOff val="35000"/>
                  </a:schemeClr>
                </a:solidFill>
                <a:latin typeface="Franklin Gothic Book" panose="020B0503020102020204" pitchFamily="34" charset="0"/>
                <a:cs typeface="Franklin Gothic Book"/>
              </a:rPr>
              <a:t>from 200 MW </a:t>
            </a:r>
            <a:r>
              <a:rPr lang="en-US" sz="700" dirty="0" smtClean="0">
                <a:solidFill>
                  <a:schemeClr val="tx1">
                    <a:lumMod val="65000"/>
                    <a:lumOff val="35000"/>
                  </a:schemeClr>
                </a:solidFill>
                <a:latin typeface="Franklin Gothic Book" panose="020B0503020102020204" pitchFamily="34" charset="0"/>
                <a:cs typeface="Franklin Gothic Book"/>
              </a:rPr>
              <a:t> Power Purchase Agreement </a:t>
            </a:r>
            <a:r>
              <a:rPr lang="en-US" sz="700" dirty="0">
                <a:solidFill>
                  <a:schemeClr val="tx1">
                    <a:lumMod val="65000"/>
                    <a:lumOff val="35000"/>
                  </a:schemeClr>
                </a:solidFill>
                <a:latin typeface="Franklin Gothic Book" panose="020B0503020102020204" pitchFamily="34" charset="0"/>
                <a:cs typeface="Franklin Gothic Book"/>
              </a:rPr>
              <a:t>(PPA) </a:t>
            </a:r>
            <a:r>
              <a:rPr lang="en-US" sz="700" dirty="0" smtClean="0">
                <a:solidFill>
                  <a:schemeClr val="tx1">
                    <a:lumMod val="65000"/>
                    <a:lumOff val="35000"/>
                  </a:schemeClr>
                </a:solidFill>
                <a:latin typeface="Franklin Gothic Book" panose="020B0503020102020204" pitchFamily="34" charset="0"/>
                <a:cs typeface="Franklin Gothic Book"/>
              </a:rPr>
              <a:t>in 2005 </a:t>
            </a:r>
            <a:r>
              <a:rPr lang="en-US" sz="700" dirty="0">
                <a:solidFill>
                  <a:schemeClr val="tx1">
                    <a:lumMod val="65000"/>
                    <a:lumOff val="35000"/>
                  </a:schemeClr>
                </a:solidFill>
                <a:latin typeface="Franklin Gothic Book" panose="020B0503020102020204" pitchFamily="34" charset="0"/>
                <a:cs typeface="Franklin Gothic Book"/>
              </a:rPr>
              <a:t>-</a:t>
            </a:r>
            <a:r>
              <a:rPr lang="en-US" sz="700" dirty="0" smtClean="0">
                <a:solidFill>
                  <a:schemeClr val="tx1">
                    <a:lumMod val="65000"/>
                    <a:lumOff val="35000"/>
                  </a:schemeClr>
                </a:solidFill>
                <a:latin typeface="Franklin Gothic Book" panose="020B0503020102020204" pitchFamily="34" charset="0"/>
                <a:cs typeface="Franklin Gothic Book"/>
              </a:rPr>
              <a:t> </a:t>
            </a:r>
            <a:r>
              <a:rPr lang="en-US" sz="700" dirty="0">
                <a:solidFill>
                  <a:schemeClr val="tx1">
                    <a:lumMod val="65000"/>
                    <a:lumOff val="35000"/>
                  </a:schemeClr>
                </a:solidFill>
                <a:latin typeface="Franklin Gothic Book" panose="020B0503020102020204" pitchFamily="34" charset="0"/>
                <a:cs typeface="Franklin Gothic Book"/>
              </a:rPr>
              <a:t>2010 are not included as </a:t>
            </a:r>
            <a:r>
              <a:rPr lang="en-US" sz="700" dirty="0" smtClean="0">
                <a:solidFill>
                  <a:schemeClr val="tx1">
                    <a:lumMod val="65000"/>
                    <a:lumOff val="35000"/>
                  </a:schemeClr>
                </a:solidFill>
                <a:latin typeface="Franklin Gothic Book" panose="020B0503020102020204" pitchFamily="34" charset="0"/>
                <a:cs typeface="Franklin Gothic Book"/>
              </a:rPr>
              <a:t>emissions are </a:t>
            </a:r>
            <a:r>
              <a:rPr lang="en-US" sz="700" dirty="0">
                <a:solidFill>
                  <a:schemeClr val="tx1">
                    <a:lumMod val="65000"/>
                    <a:lumOff val="35000"/>
                  </a:schemeClr>
                </a:solidFill>
                <a:latin typeface="Franklin Gothic Book" panose="020B0503020102020204" pitchFamily="34" charset="0"/>
                <a:cs typeface="Franklin Gothic Book"/>
              </a:rPr>
              <a:t>attributed </a:t>
            </a:r>
            <a:r>
              <a:rPr lang="en-US" sz="700" dirty="0" smtClean="0">
                <a:solidFill>
                  <a:schemeClr val="tx1">
                    <a:lumMod val="65000"/>
                    <a:lumOff val="35000"/>
                  </a:schemeClr>
                </a:solidFill>
                <a:latin typeface="Franklin Gothic Book" panose="020B0503020102020204" pitchFamily="34" charset="0"/>
                <a:cs typeface="Franklin Gothic Book"/>
              </a:rPr>
              <a:t>to the owner of the power supply</a:t>
            </a:r>
            <a:endParaRPr lang="en-US" sz="700" dirty="0">
              <a:solidFill>
                <a:schemeClr val="tx1">
                  <a:lumMod val="65000"/>
                  <a:lumOff val="35000"/>
                </a:schemeClr>
              </a:solidFill>
              <a:latin typeface="Franklin Gothic Book" panose="020B0503020102020204" pitchFamily="34" charset="0"/>
              <a:cs typeface="Franklin Gothic Book"/>
            </a:endParaRPr>
          </a:p>
          <a:p>
            <a:pPr marL="182880" indent="-182880">
              <a:buAutoNum type="arabicParenBoth"/>
            </a:pPr>
            <a:r>
              <a:rPr lang="en-US" sz="700" dirty="0">
                <a:solidFill>
                  <a:schemeClr val="tx1">
                    <a:lumMod val="65000"/>
                    <a:lumOff val="35000"/>
                  </a:schemeClr>
                </a:solidFill>
                <a:latin typeface="Franklin Gothic Book" panose="020B0503020102020204" pitchFamily="34" charset="0"/>
                <a:cs typeface="Franklin Gothic Book"/>
              </a:rPr>
              <a:t>SJRPP 1 and 2 CO2 emissions based on JEA’s 80% Ownership, where the joint ownership agreement shared the output MWh at a 50%/50% arrangement.</a:t>
            </a:r>
          </a:p>
          <a:p>
            <a:pPr marL="182880" indent="-182880">
              <a:buAutoNum type="arabicParenBoth"/>
            </a:pPr>
            <a:r>
              <a:rPr lang="en-US" sz="700" dirty="0">
                <a:solidFill>
                  <a:schemeClr val="tx1">
                    <a:lumMod val="65000"/>
                    <a:lumOff val="35000"/>
                  </a:schemeClr>
                </a:solidFill>
                <a:latin typeface="Franklin Gothic Book" panose="020B0503020102020204" pitchFamily="34" charset="0"/>
                <a:cs typeface="Franklin Gothic Book"/>
              </a:rPr>
              <a:t>Scherer 4 CO2 </a:t>
            </a:r>
            <a:r>
              <a:rPr lang="en-US" sz="700" dirty="0" smtClean="0">
                <a:solidFill>
                  <a:schemeClr val="tx1">
                    <a:lumMod val="65000"/>
                    <a:lumOff val="35000"/>
                  </a:schemeClr>
                </a:solidFill>
                <a:latin typeface="Franklin Gothic Book" panose="020B0503020102020204" pitchFamily="34" charset="0"/>
                <a:cs typeface="Franklin Gothic Book"/>
              </a:rPr>
              <a:t>emissions </a:t>
            </a:r>
            <a:r>
              <a:rPr lang="en-US" sz="700" dirty="0">
                <a:solidFill>
                  <a:schemeClr val="tx1">
                    <a:lumMod val="65000"/>
                    <a:lumOff val="35000"/>
                  </a:schemeClr>
                </a:solidFill>
                <a:latin typeface="Franklin Gothic Book" panose="020B0503020102020204" pitchFamily="34" charset="0"/>
                <a:cs typeface="Franklin Gothic Book"/>
              </a:rPr>
              <a:t>based on JEA’s 23.6% Ownership.</a:t>
            </a:r>
          </a:p>
          <a:p>
            <a:pPr marL="182880" indent="-182880">
              <a:buAutoNum type="arabicParenBoth"/>
            </a:pPr>
            <a:r>
              <a:rPr lang="en-US" sz="700" dirty="0">
                <a:solidFill>
                  <a:schemeClr val="tx1">
                    <a:lumMod val="65000"/>
                    <a:lumOff val="35000"/>
                  </a:schemeClr>
                </a:solidFill>
                <a:latin typeface="Franklin Gothic Book" panose="020B0503020102020204" pitchFamily="34" charset="0"/>
                <a:cs typeface="Franklin Gothic Book"/>
              </a:rPr>
              <a:t>Approximately 600 </a:t>
            </a:r>
            <a:r>
              <a:rPr lang="en-US" sz="700" dirty="0" err="1">
                <a:solidFill>
                  <a:schemeClr val="tx1">
                    <a:lumMod val="65000"/>
                    <a:lumOff val="35000"/>
                  </a:schemeClr>
                </a:solidFill>
                <a:latin typeface="Franklin Gothic Book" panose="020B0503020102020204" pitchFamily="34" charset="0"/>
                <a:cs typeface="Franklin Gothic Book"/>
              </a:rPr>
              <a:t>kTon</a:t>
            </a:r>
            <a:r>
              <a:rPr lang="en-US" sz="700" dirty="0">
                <a:solidFill>
                  <a:schemeClr val="tx1">
                    <a:lumMod val="65000"/>
                    <a:lumOff val="35000"/>
                  </a:schemeClr>
                </a:solidFill>
                <a:latin typeface="Franklin Gothic Book" panose="020B0503020102020204" pitchFamily="34" charset="0"/>
                <a:cs typeface="Franklin Gothic Book"/>
              </a:rPr>
              <a:t> of CO2 </a:t>
            </a:r>
            <a:r>
              <a:rPr lang="en-US" sz="700" dirty="0" smtClean="0">
                <a:solidFill>
                  <a:schemeClr val="tx1">
                    <a:lumMod val="65000"/>
                    <a:lumOff val="35000"/>
                  </a:schemeClr>
                </a:solidFill>
                <a:latin typeface="Franklin Gothic Book" panose="020B0503020102020204" pitchFamily="34" charset="0"/>
                <a:cs typeface="Franklin Gothic Book"/>
              </a:rPr>
              <a:t>emissions </a:t>
            </a:r>
            <a:r>
              <a:rPr lang="en-US" sz="700" dirty="0">
                <a:solidFill>
                  <a:schemeClr val="tx1">
                    <a:lumMod val="65000"/>
                    <a:lumOff val="35000"/>
                  </a:schemeClr>
                </a:solidFill>
                <a:latin typeface="Franklin Gothic Book" panose="020B0503020102020204" pitchFamily="34" charset="0"/>
                <a:cs typeface="Franklin Gothic Book"/>
              </a:rPr>
              <a:t>per year from 200 MW of PPA starting 2022 are attributed </a:t>
            </a:r>
            <a:r>
              <a:rPr lang="en-US" sz="700" dirty="0" smtClean="0">
                <a:solidFill>
                  <a:schemeClr val="tx1">
                    <a:lumMod val="65000"/>
                    <a:lumOff val="35000"/>
                  </a:schemeClr>
                </a:solidFill>
                <a:latin typeface="Franklin Gothic Book" panose="020B0503020102020204" pitchFamily="34" charset="0"/>
                <a:cs typeface="Franklin Gothic Book"/>
              </a:rPr>
              <a:t>to the </a:t>
            </a:r>
            <a:r>
              <a:rPr lang="en-US" sz="700" dirty="0">
                <a:solidFill>
                  <a:schemeClr val="tx1">
                    <a:lumMod val="65000"/>
                    <a:lumOff val="35000"/>
                  </a:schemeClr>
                </a:solidFill>
                <a:latin typeface="Franklin Gothic Book" panose="020B0503020102020204" pitchFamily="34" charset="0"/>
                <a:cs typeface="Franklin Gothic Book"/>
              </a:rPr>
              <a:t>owner of the Power Supply entity of the PPA.</a:t>
            </a:r>
          </a:p>
        </p:txBody>
      </p:sp>
    </p:spTree>
    <p:extLst>
      <p:ext uri="{BB962C8B-B14F-4D97-AF65-F5344CB8AC3E}">
        <p14:creationId xmlns:p14="http://schemas.microsoft.com/office/powerpoint/2010/main" val="2015067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69008" y="6367029"/>
            <a:ext cx="8805984" cy="299133"/>
            <a:chOff x="110224" y="6367029"/>
            <a:chExt cx="8805984" cy="299133"/>
          </a:xfrm>
        </p:grpSpPr>
        <p:sp>
          <p:nvSpPr>
            <p:cNvPr id="21" name="Rectangle 20"/>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22" name="Flowchart: Off-page Connector 21"/>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24"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33</a:t>
            </a:fld>
            <a:endParaRPr lang="en-US" dirty="0"/>
          </a:p>
        </p:txBody>
      </p:sp>
      <p:sp>
        <p:nvSpPr>
          <p:cNvPr id="13" name="Title 1"/>
          <p:cNvSpPr txBox="1">
            <a:spLocks/>
          </p:cNvSpPr>
          <p:nvPr/>
        </p:nvSpPr>
        <p:spPr>
          <a:xfrm>
            <a:off x="457200" y="111261"/>
            <a:ext cx="8229600" cy="6400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2060"/>
                </a:solidFill>
                <a:latin typeface="Franklin Gothic Medium" panose="020B0603020102020204" pitchFamily="34" charset="0"/>
              </a:rPr>
              <a:t>Five x 50 MW Solar Farms = 250 MW</a:t>
            </a:r>
          </a:p>
        </p:txBody>
      </p:sp>
      <p:graphicFrame>
        <p:nvGraphicFramePr>
          <p:cNvPr id="50" name="Table 49"/>
          <p:cNvGraphicFramePr>
            <a:graphicFrameLocks noGrp="1"/>
          </p:cNvGraphicFramePr>
          <p:nvPr>
            <p:extLst/>
          </p:nvPr>
        </p:nvGraphicFramePr>
        <p:xfrm>
          <a:off x="179399" y="1064175"/>
          <a:ext cx="3108960" cy="3346704"/>
        </p:xfrm>
        <a:graphic>
          <a:graphicData uri="http://schemas.openxmlformats.org/drawingml/2006/table">
            <a:tbl>
              <a:tblPr firstRow="1" firstCol="1" bandRow="1">
                <a:tableStyleId>{5C22544A-7EE6-4342-B048-85BDC9FD1C3A}</a:tableStyleId>
              </a:tblPr>
              <a:tblGrid>
                <a:gridCol w="1280160">
                  <a:extLst>
                    <a:ext uri="{9D8B030D-6E8A-4147-A177-3AD203B41FA5}">
                      <a16:colId xmlns:a16="http://schemas.microsoft.com/office/drawing/2014/main" val="1350197483"/>
                    </a:ext>
                  </a:extLst>
                </a:gridCol>
                <a:gridCol w="914400">
                  <a:extLst>
                    <a:ext uri="{9D8B030D-6E8A-4147-A177-3AD203B41FA5}">
                      <a16:colId xmlns:a16="http://schemas.microsoft.com/office/drawing/2014/main" val="2089004424"/>
                    </a:ext>
                  </a:extLst>
                </a:gridCol>
                <a:gridCol w="914400">
                  <a:extLst>
                    <a:ext uri="{9D8B030D-6E8A-4147-A177-3AD203B41FA5}">
                      <a16:colId xmlns:a16="http://schemas.microsoft.com/office/drawing/2014/main" val="55557210"/>
                    </a:ext>
                  </a:extLst>
                </a:gridCol>
              </a:tblGrid>
              <a:tr h="457200">
                <a:tc>
                  <a:txBody>
                    <a:bodyPr/>
                    <a:lstStyle/>
                    <a:p>
                      <a:pPr marL="0" marR="0" algn="ctr">
                        <a:lnSpc>
                          <a:spcPct val="120000"/>
                        </a:lnSpc>
                        <a:spcBef>
                          <a:spcPts val="0"/>
                        </a:spcBef>
                        <a:spcAft>
                          <a:spcPts val="0"/>
                        </a:spcAft>
                      </a:pPr>
                      <a:r>
                        <a:rPr lang="en-US" sz="1100" dirty="0">
                          <a:effectLst/>
                        </a:rPr>
                        <a:t>Facility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a:effectLst/>
                        </a:rPr>
                        <a:t>Estimated Construction Start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a:effectLst/>
                        </a:rPr>
                        <a:t>Estimated COD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9976096"/>
                  </a:ext>
                </a:extLst>
              </a:tr>
              <a:tr h="548640">
                <a:tc>
                  <a:txBody>
                    <a:bodyPr/>
                    <a:lstStyle/>
                    <a:p>
                      <a:pPr marL="0" marR="0">
                        <a:lnSpc>
                          <a:spcPct val="120000"/>
                        </a:lnSpc>
                        <a:spcBef>
                          <a:spcPts val="0"/>
                        </a:spcBef>
                        <a:spcAft>
                          <a:spcPts val="0"/>
                        </a:spcAft>
                      </a:pPr>
                      <a:r>
                        <a:rPr lang="en-US" sz="1100">
                          <a:effectLst/>
                        </a:rPr>
                        <a:t>Cecil Commerce Solar Center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smtClean="0">
                          <a:effectLst/>
                        </a:rPr>
                        <a:t>Jul </a:t>
                      </a:r>
                      <a:r>
                        <a:rPr lang="en-US" sz="1100" dirty="0">
                          <a:effectLst/>
                        </a:rPr>
                        <a:t>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b="1" dirty="0">
                          <a:effectLst/>
                        </a:rPr>
                        <a:t>May 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503838"/>
                  </a:ext>
                </a:extLst>
              </a:tr>
              <a:tr h="548640">
                <a:tc>
                  <a:txBody>
                    <a:bodyPr/>
                    <a:lstStyle/>
                    <a:p>
                      <a:pPr marL="0" marR="0">
                        <a:lnSpc>
                          <a:spcPct val="120000"/>
                        </a:lnSpc>
                        <a:spcBef>
                          <a:spcPts val="0"/>
                        </a:spcBef>
                        <a:spcAft>
                          <a:spcPts val="0"/>
                        </a:spcAft>
                      </a:pPr>
                      <a:r>
                        <a:rPr lang="en-US" sz="1100" dirty="0">
                          <a:effectLst/>
                        </a:rPr>
                        <a:t>Westlake Solar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smtClean="0">
                          <a:effectLst/>
                        </a:rPr>
                        <a:t>Aug </a:t>
                      </a:r>
                      <a:r>
                        <a:rPr lang="en-US" sz="1100" dirty="0">
                          <a:effectLst/>
                        </a:rPr>
                        <a:t>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b="1" dirty="0" smtClean="0">
                          <a:effectLst/>
                        </a:rPr>
                        <a:t>Jul </a:t>
                      </a:r>
                      <a:r>
                        <a:rPr lang="en-US" sz="1100" b="1" dirty="0">
                          <a:effectLst/>
                        </a:rPr>
                        <a:t>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8353707"/>
                  </a:ext>
                </a:extLst>
              </a:tr>
              <a:tr h="548640">
                <a:tc>
                  <a:txBody>
                    <a:bodyPr/>
                    <a:lstStyle/>
                    <a:p>
                      <a:pPr marL="0" marR="0">
                        <a:lnSpc>
                          <a:spcPct val="120000"/>
                        </a:lnSpc>
                        <a:spcBef>
                          <a:spcPts val="0"/>
                        </a:spcBef>
                        <a:spcAft>
                          <a:spcPts val="0"/>
                        </a:spcAft>
                      </a:pPr>
                      <a:r>
                        <a:rPr lang="en-US" sz="1100">
                          <a:effectLst/>
                        </a:rPr>
                        <a:t>Deep Creek Solar Center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smtClean="0">
                          <a:effectLst/>
                        </a:rPr>
                        <a:t>Sep </a:t>
                      </a:r>
                      <a:r>
                        <a:rPr lang="en-US" sz="1100" dirty="0">
                          <a:effectLst/>
                        </a:rPr>
                        <a:t>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b="1" dirty="0" smtClean="0">
                          <a:effectLst/>
                        </a:rPr>
                        <a:t>Aug </a:t>
                      </a:r>
                      <a:r>
                        <a:rPr lang="en-US" sz="1100" b="1" dirty="0">
                          <a:effectLst/>
                        </a:rPr>
                        <a:t>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2138995"/>
                  </a:ext>
                </a:extLst>
              </a:tr>
              <a:tr h="548640">
                <a:tc>
                  <a:txBody>
                    <a:bodyPr/>
                    <a:lstStyle/>
                    <a:p>
                      <a:pPr marL="0" marR="0">
                        <a:lnSpc>
                          <a:spcPct val="120000"/>
                        </a:lnSpc>
                        <a:spcBef>
                          <a:spcPts val="0"/>
                        </a:spcBef>
                        <a:spcAft>
                          <a:spcPts val="0"/>
                        </a:spcAft>
                      </a:pPr>
                      <a:r>
                        <a:rPr lang="en-US" sz="1100">
                          <a:effectLst/>
                        </a:rPr>
                        <a:t>Beaver Street Solar Center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smtClean="0">
                          <a:effectLst/>
                        </a:rPr>
                        <a:t>Nov </a:t>
                      </a:r>
                      <a:r>
                        <a:rPr lang="en-US" sz="1100" dirty="0">
                          <a:effectLst/>
                        </a:rPr>
                        <a:t>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b="1" dirty="0" smtClean="0">
                          <a:effectLst/>
                        </a:rPr>
                        <a:t>Oct </a:t>
                      </a:r>
                      <a:r>
                        <a:rPr lang="en-US" sz="1100" b="1" dirty="0">
                          <a:effectLst/>
                        </a:rPr>
                        <a:t>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9987078"/>
                  </a:ext>
                </a:extLst>
              </a:tr>
              <a:tr h="548640">
                <a:tc>
                  <a:txBody>
                    <a:bodyPr/>
                    <a:lstStyle/>
                    <a:p>
                      <a:pPr marL="0" marR="0">
                        <a:lnSpc>
                          <a:spcPct val="120000"/>
                        </a:lnSpc>
                        <a:spcBef>
                          <a:spcPts val="0"/>
                        </a:spcBef>
                        <a:spcAft>
                          <a:spcPts val="0"/>
                        </a:spcAft>
                      </a:pPr>
                      <a:r>
                        <a:rPr lang="en-US" sz="1100" dirty="0">
                          <a:effectLst/>
                        </a:rPr>
                        <a:t>Forest Trail Solar Center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dirty="0" smtClean="0">
                          <a:effectLst/>
                        </a:rPr>
                        <a:t>Jan </a:t>
                      </a:r>
                      <a:r>
                        <a:rPr lang="en-US" sz="1100" dirty="0">
                          <a:effectLst/>
                        </a:rPr>
                        <a:t>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100" b="1" dirty="0" smtClean="0">
                          <a:effectLst/>
                        </a:rPr>
                        <a:t>Dec </a:t>
                      </a:r>
                      <a:r>
                        <a:rPr lang="en-US" sz="1100" b="1" dirty="0">
                          <a:effectLst/>
                        </a:rPr>
                        <a:t>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0577617"/>
                  </a:ext>
                </a:extLst>
              </a:tr>
            </a:tbl>
          </a:graphicData>
        </a:graphic>
      </p:graphicFrame>
      <p:pic>
        <p:nvPicPr>
          <p:cNvPr id="52" name="Picture 51"/>
          <p:cNvPicPr/>
          <p:nvPr/>
        </p:nvPicPr>
        <p:blipFill rotWithShape="1">
          <a:blip r:embed="rId4">
            <a:extLst>
              <a:ext uri="{28A0092B-C50C-407E-A947-70E740481C1C}">
                <a14:useLocalDpi xmlns:a14="http://schemas.microsoft.com/office/drawing/2010/main" val="0"/>
              </a:ext>
            </a:extLst>
          </a:blip>
          <a:srcRect l="13112" t="16713" r="6078" b="12344"/>
          <a:stretch/>
        </p:blipFill>
        <p:spPr bwMode="auto">
          <a:xfrm>
            <a:off x="3415855" y="882934"/>
            <a:ext cx="5548746" cy="3709186"/>
          </a:xfrm>
          <a:prstGeom prst="rect">
            <a:avLst/>
          </a:prstGeom>
          <a:noFill/>
          <a:ln>
            <a:noFill/>
          </a:ln>
          <a:extLst>
            <a:ext uri="{53640926-AAD7-44D8-BBD7-CCE9431645EC}">
              <a14:shadowObscured xmlns:a14="http://schemas.microsoft.com/office/drawing/2010/main"/>
            </a:ext>
          </a:extLst>
        </p:spPr>
      </p:pic>
      <p:sp>
        <p:nvSpPr>
          <p:cNvPr id="53" name="TextBox 52"/>
          <p:cNvSpPr txBox="1"/>
          <p:nvPr/>
        </p:nvSpPr>
        <p:spPr>
          <a:xfrm>
            <a:off x="457200" y="4699956"/>
            <a:ext cx="8229600" cy="1649811"/>
          </a:xfrm>
          <a:prstGeom prst="rect">
            <a:avLst/>
          </a:prstGeom>
          <a:noFill/>
        </p:spPr>
        <p:txBody>
          <a:bodyPr wrap="square" rtlCol="0">
            <a:spAutoFit/>
          </a:bodyPr>
          <a:lstStyle/>
          <a:p>
            <a:pPr>
              <a:lnSpc>
                <a:spcPct val="114000"/>
              </a:lnSpc>
              <a:spcAft>
                <a:spcPts val="1200"/>
              </a:spcAft>
            </a:pPr>
            <a:r>
              <a:rPr lang="en-US" sz="1600" dirty="0" smtClean="0">
                <a:solidFill>
                  <a:schemeClr val="tx1">
                    <a:lumMod val="75000"/>
                    <a:lumOff val="25000"/>
                  </a:schemeClr>
                </a:solidFill>
              </a:rPr>
              <a:t>JEA currently has a total of 58 MW of solar within JEA’s service territory, of which include 12 MW</a:t>
            </a:r>
            <a:r>
              <a:rPr lang="en-US" sz="1600" baseline="-25000" dirty="0" smtClean="0">
                <a:solidFill>
                  <a:schemeClr val="tx1">
                    <a:lumMod val="75000"/>
                    <a:lumOff val="25000"/>
                  </a:schemeClr>
                </a:solidFill>
              </a:rPr>
              <a:t> </a:t>
            </a:r>
            <a:r>
              <a:rPr lang="en-US" sz="1600" dirty="0" smtClean="0">
                <a:solidFill>
                  <a:schemeClr val="tx1">
                    <a:lumMod val="75000"/>
                    <a:lumOff val="25000"/>
                  </a:schemeClr>
                </a:solidFill>
              </a:rPr>
              <a:t>Jacksonville Solar facility, 7 MW Northwest Jacksonville Solar facility and approximately 19 MW of Net Metering, </a:t>
            </a:r>
            <a:r>
              <a:rPr lang="en-US" sz="1600" dirty="0">
                <a:solidFill>
                  <a:schemeClr val="tx1">
                    <a:lumMod val="75000"/>
                    <a:lumOff val="25000"/>
                  </a:schemeClr>
                </a:solidFill>
              </a:rPr>
              <a:t>making Jacksonville one of the Top 20 U.S. Cities for Solar </a:t>
            </a:r>
            <a:r>
              <a:rPr lang="en-US" sz="1600" dirty="0" smtClean="0">
                <a:solidFill>
                  <a:schemeClr val="tx1">
                    <a:lumMod val="75000"/>
                    <a:lumOff val="25000"/>
                  </a:schemeClr>
                </a:solidFill>
              </a:rPr>
              <a:t>Energy.</a:t>
            </a:r>
          </a:p>
          <a:p>
            <a:pPr>
              <a:lnSpc>
                <a:spcPct val="114000"/>
              </a:lnSpc>
              <a:spcAft>
                <a:spcPts val="1200"/>
              </a:spcAft>
            </a:pPr>
            <a:r>
              <a:rPr lang="en-US" sz="1600" dirty="0" smtClean="0">
                <a:solidFill>
                  <a:schemeClr val="tx1">
                    <a:lumMod val="75000"/>
                    <a:lumOff val="25000"/>
                  </a:schemeClr>
                </a:solidFill>
              </a:rPr>
              <a:t>These </a:t>
            </a:r>
            <a:r>
              <a:rPr lang="en-US" sz="1600" dirty="0">
                <a:solidFill>
                  <a:schemeClr val="tx1">
                    <a:lumMod val="75000"/>
                    <a:lumOff val="25000"/>
                  </a:schemeClr>
                </a:solidFill>
              </a:rPr>
              <a:t>generate approximately </a:t>
            </a:r>
            <a:r>
              <a:rPr lang="en-US" sz="1600" dirty="0" smtClean="0">
                <a:solidFill>
                  <a:schemeClr val="tx1">
                    <a:lumMod val="75000"/>
                    <a:lumOff val="25000"/>
                  </a:schemeClr>
                </a:solidFill>
              </a:rPr>
              <a:t>108,000 </a:t>
            </a:r>
            <a:r>
              <a:rPr lang="en-US" sz="1600" dirty="0">
                <a:solidFill>
                  <a:schemeClr val="tx1">
                    <a:lumMod val="75000"/>
                    <a:lumOff val="25000"/>
                  </a:schemeClr>
                </a:solidFill>
              </a:rPr>
              <a:t>MWh of </a:t>
            </a:r>
            <a:r>
              <a:rPr lang="en-US" sz="1600" dirty="0" smtClean="0">
                <a:solidFill>
                  <a:schemeClr val="tx1">
                    <a:lumMod val="75000"/>
                    <a:lumOff val="25000"/>
                  </a:schemeClr>
                </a:solidFill>
              </a:rPr>
              <a:t>solar energy </a:t>
            </a:r>
            <a:r>
              <a:rPr lang="en-US" sz="1600" dirty="0">
                <a:solidFill>
                  <a:schemeClr val="tx1">
                    <a:lumMod val="75000"/>
                    <a:lumOff val="25000"/>
                  </a:schemeClr>
                </a:solidFill>
              </a:rPr>
              <a:t>per year</a:t>
            </a:r>
            <a:r>
              <a:rPr lang="en-US" sz="1600" dirty="0" smtClean="0">
                <a:solidFill>
                  <a:schemeClr val="tx1">
                    <a:lumMod val="75000"/>
                    <a:lumOff val="25000"/>
                  </a:schemeClr>
                </a:solidFill>
              </a:rPr>
              <a:t>. The </a:t>
            </a:r>
            <a:r>
              <a:rPr lang="en-US" sz="1600" dirty="0">
                <a:solidFill>
                  <a:schemeClr val="tx1">
                    <a:lumMod val="75000"/>
                    <a:lumOff val="25000"/>
                  </a:schemeClr>
                </a:solidFill>
              </a:rPr>
              <a:t>250 MW of solar </a:t>
            </a:r>
            <a:r>
              <a:rPr lang="en-US" sz="1600" dirty="0" smtClean="0">
                <a:solidFill>
                  <a:schemeClr val="tx1">
                    <a:lumMod val="75000"/>
                    <a:lumOff val="25000"/>
                  </a:schemeClr>
                </a:solidFill>
              </a:rPr>
              <a:t>farms commencing in </a:t>
            </a:r>
            <a:r>
              <a:rPr lang="en-US" sz="1600" dirty="0">
                <a:solidFill>
                  <a:schemeClr val="tx1">
                    <a:lumMod val="75000"/>
                    <a:lumOff val="25000"/>
                  </a:schemeClr>
                </a:solidFill>
              </a:rPr>
              <a:t>2022, </a:t>
            </a:r>
            <a:r>
              <a:rPr lang="en-US" sz="1600" dirty="0" smtClean="0">
                <a:solidFill>
                  <a:schemeClr val="tx1">
                    <a:lumMod val="75000"/>
                    <a:lumOff val="25000"/>
                  </a:schemeClr>
                </a:solidFill>
              </a:rPr>
              <a:t>will provide </a:t>
            </a:r>
            <a:r>
              <a:rPr lang="en-US" sz="1600" dirty="0">
                <a:solidFill>
                  <a:schemeClr val="tx1">
                    <a:lumMod val="75000"/>
                    <a:lumOff val="25000"/>
                  </a:schemeClr>
                </a:solidFill>
              </a:rPr>
              <a:t>JEA an additional of 600,000 MWh of </a:t>
            </a:r>
            <a:r>
              <a:rPr lang="en-US" sz="1600" dirty="0" smtClean="0">
                <a:solidFill>
                  <a:schemeClr val="tx1">
                    <a:lumMod val="75000"/>
                    <a:lumOff val="25000"/>
                  </a:schemeClr>
                </a:solidFill>
              </a:rPr>
              <a:t>solar energy </a:t>
            </a:r>
            <a:r>
              <a:rPr lang="en-US" sz="1600" dirty="0">
                <a:solidFill>
                  <a:schemeClr val="tx1">
                    <a:lumMod val="75000"/>
                    <a:lumOff val="25000"/>
                  </a:schemeClr>
                </a:solidFill>
              </a:rPr>
              <a:t>per </a:t>
            </a:r>
            <a:r>
              <a:rPr lang="en-US" sz="1600" dirty="0" smtClean="0">
                <a:solidFill>
                  <a:schemeClr val="tx1">
                    <a:lumMod val="75000"/>
                    <a:lumOff val="25000"/>
                  </a:schemeClr>
                </a:solidFill>
              </a:rPr>
              <a:t>year.</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165186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Future Generation Considerations</a:t>
            </a:r>
          </a:p>
          <a:p>
            <a:r>
              <a:rPr lang="en-US" sz="1800" dirty="0" smtClean="0">
                <a:solidFill>
                  <a:srgbClr val="002060"/>
                </a:solidFill>
                <a:latin typeface="Franklin Gothic Medium" panose="020B0603020102020204" pitchFamily="34" charset="0"/>
              </a:rPr>
              <a:t>[FY2026 – FY2028 Capital Expenditures]</a:t>
            </a:r>
            <a:endParaRPr lang="en-US" sz="2000" dirty="0">
              <a:solidFill>
                <a:srgbClr val="002060"/>
              </a:solidFill>
              <a:latin typeface="Franklin Gothic Medium" panose="020B0603020102020204" pitchFamily="34" charset="0"/>
            </a:endParaRPr>
          </a:p>
        </p:txBody>
      </p:sp>
      <p:sp>
        <p:nvSpPr>
          <p:cNvPr id="9" name="Rectangle 8"/>
          <p:cNvSpPr/>
          <p:nvPr/>
        </p:nvSpPr>
        <p:spPr>
          <a:xfrm>
            <a:off x="609942" y="1058081"/>
            <a:ext cx="8229600" cy="4708981"/>
          </a:xfrm>
          <a:prstGeom prst="rect">
            <a:avLst/>
          </a:prstGeom>
        </p:spPr>
        <p:txBody>
          <a:bodyPr wrap="square">
            <a:spAutoFit/>
          </a:bodyPr>
          <a:lstStyle/>
          <a:p>
            <a:pPr>
              <a:lnSpc>
                <a:spcPct val="110000"/>
              </a:lnSpc>
              <a:spcAft>
                <a:spcPts val="600"/>
              </a:spcAft>
            </a:pPr>
            <a:r>
              <a:rPr lang="en-US" sz="2000" b="1" dirty="0" smtClean="0">
                <a:solidFill>
                  <a:schemeClr val="tx1">
                    <a:lumMod val="75000"/>
                    <a:lumOff val="25000"/>
                  </a:schemeClr>
                </a:solidFill>
              </a:rPr>
              <a:t>NS3:  525MW Gas/Oil-Fired, 1977 Commercial Operation Date </a:t>
            </a:r>
          </a:p>
          <a:p>
            <a:pPr marL="742950" lvl="1" indent="-285750">
              <a:lnSpc>
                <a:spcPct val="90000"/>
              </a:lnSpc>
              <a:spcAft>
                <a:spcPts val="600"/>
              </a:spcAft>
              <a:buFont typeface="Courier New" panose="02070309020205020404" pitchFamily="49" charset="0"/>
              <a:buChar char="o"/>
            </a:pPr>
            <a:r>
              <a:rPr lang="en-US" sz="1600" dirty="0" smtClean="0">
                <a:solidFill>
                  <a:schemeClr val="tx1">
                    <a:lumMod val="75000"/>
                    <a:lumOff val="25000"/>
                  </a:schemeClr>
                </a:solidFill>
              </a:rPr>
              <a:t>Section 316(b) of the Clean Water Act - Upgrades </a:t>
            </a:r>
            <a:r>
              <a:rPr lang="en-US" sz="1600" dirty="0">
                <a:solidFill>
                  <a:schemeClr val="tx1">
                    <a:lumMod val="75000"/>
                    <a:lumOff val="25000"/>
                  </a:schemeClr>
                </a:solidFill>
              </a:rPr>
              <a:t>range from modification of water intake structure to constructing cooling tower, with </a:t>
            </a:r>
            <a:r>
              <a:rPr lang="en-US" sz="1600" dirty="0" smtClean="0">
                <a:solidFill>
                  <a:schemeClr val="tx1">
                    <a:lumMod val="75000"/>
                    <a:lumOff val="25000"/>
                  </a:schemeClr>
                </a:solidFill>
              </a:rPr>
              <a:t>a potential cost </a:t>
            </a:r>
            <a:r>
              <a:rPr lang="en-US" sz="1600" dirty="0">
                <a:solidFill>
                  <a:schemeClr val="tx1">
                    <a:lumMod val="75000"/>
                    <a:lumOff val="25000"/>
                  </a:schemeClr>
                </a:solidFill>
              </a:rPr>
              <a:t>up </a:t>
            </a:r>
            <a:r>
              <a:rPr lang="en-US" sz="1600" dirty="0" smtClean="0">
                <a:solidFill>
                  <a:schemeClr val="tx1">
                    <a:lumMod val="75000"/>
                    <a:lumOff val="25000"/>
                  </a:schemeClr>
                </a:solidFill>
              </a:rPr>
              <a:t>to $150 Million</a:t>
            </a:r>
          </a:p>
          <a:p>
            <a:pPr marL="742950" lvl="1" indent="-285750">
              <a:lnSpc>
                <a:spcPct val="110000"/>
              </a:lnSpc>
              <a:spcAft>
                <a:spcPts val="1200"/>
              </a:spcAft>
              <a:buFont typeface="Courier New" panose="02070309020205020404" pitchFamily="49" charset="0"/>
              <a:buChar char="o"/>
            </a:pPr>
            <a:r>
              <a:rPr lang="en-US" sz="1600" dirty="0" smtClean="0">
                <a:solidFill>
                  <a:schemeClr val="tx1">
                    <a:lumMod val="75000"/>
                    <a:lumOff val="25000"/>
                  </a:schemeClr>
                </a:solidFill>
              </a:rPr>
              <a:t>Additional upgrades will be required to extend the life of the 43 year old generating unit</a:t>
            </a:r>
            <a:endParaRPr lang="en-US" sz="300" dirty="0">
              <a:solidFill>
                <a:schemeClr val="tx1">
                  <a:lumMod val="75000"/>
                  <a:lumOff val="25000"/>
                </a:schemeClr>
              </a:solidFill>
            </a:endParaRPr>
          </a:p>
          <a:p>
            <a:pPr>
              <a:lnSpc>
                <a:spcPct val="110000"/>
              </a:lnSpc>
              <a:spcAft>
                <a:spcPts val="600"/>
              </a:spcAft>
            </a:pPr>
            <a:r>
              <a:rPr lang="en-US" sz="2000" b="1" dirty="0" smtClean="0">
                <a:solidFill>
                  <a:schemeClr val="tx1">
                    <a:lumMod val="75000"/>
                    <a:lumOff val="25000"/>
                  </a:schemeClr>
                </a:solidFill>
              </a:rPr>
              <a:t>Future Generation Capacity Considerations for 500 MW</a:t>
            </a:r>
            <a:endParaRPr lang="en-US" sz="2000" b="1" dirty="0">
              <a:solidFill>
                <a:schemeClr val="tx1">
                  <a:lumMod val="75000"/>
                  <a:lumOff val="25000"/>
                </a:schemeClr>
              </a:solidFill>
            </a:endParaRPr>
          </a:p>
          <a:p>
            <a:pPr marL="800100" lvl="1" indent="-342900">
              <a:lnSpc>
                <a:spcPct val="110000"/>
              </a:lnSpc>
              <a:spcAft>
                <a:spcPts val="600"/>
              </a:spcAft>
              <a:buFont typeface="+mj-lt"/>
              <a:buAutoNum type="alphaUcPeriod"/>
            </a:pPr>
            <a:r>
              <a:rPr lang="en-US" sz="1600" dirty="0" smtClean="0">
                <a:solidFill>
                  <a:schemeClr val="tx1">
                    <a:lumMod val="75000"/>
                    <a:lumOff val="25000"/>
                  </a:schemeClr>
                </a:solidFill>
              </a:rPr>
              <a:t>Self-Operated Generation – New 500 MW </a:t>
            </a:r>
            <a:r>
              <a:rPr lang="en-US" sz="1600" dirty="0">
                <a:solidFill>
                  <a:schemeClr val="tx1">
                    <a:lumMod val="75000"/>
                    <a:lumOff val="25000"/>
                  </a:schemeClr>
                </a:solidFill>
              </a:rPr>
              <a:t>Natural Gas Combined </a:t>
            </a:r>
            <a:r>
              <a:rPr lang="en-US" sz="1600" dirty="0" smtClean="0">
                <a:solidFill>
                  <a:schemeClr val="tx1">
                    <a:lumMod val="75000"/>
                    <a:lumOff val="25000"/>
                  </a:schemeClr>
                </a:solidFill>
              </a:rPr>
              <a:t>Cycle to replace NS3</a:t>
            </a:r>
          </a:p>
          <a:p>
            <a:pPr marL="800100" lvl="1" indent="-342900">
              <a:lnSpc>
                <a:spcPct val="90000"/>
              </a:lnSpc>
              <a:spcAft>
                <a:spcPts val="600"/>
              </a:spcAft>
              <a:buFont typeface="+mj-lt"/>
              <a:buAutoNum type="alphaUcPeriod"/>
            </a:pPr>
            <a:r>
              <a:rPr lang="en-US" sz="1600" dirty="0">
                <a:solidFill>
                  <a:schemeClr val="tx1">
                    <a:lumMod val="75000"/>
                    <a:lumOff val="25000"/>
                  </a:schemeClr>
                </a:solidFill>
              </a:rPr>
              <a:t>Jointly-Operated Generation – Natural Gas Combined Cycle with New Transmission </a:t>
            </a:r>
            <a:r>
              <a:rPr lang="en-US" sz="1600" dirty="0" smtClean="0">
                <a:solidFill>
                  <a:schemeClr val="tx1">
                    <a:lumMod val="75000"/>
                    <a:lumOff val="25000"/>
                  </a:schemeClr>
                </a:solidFill>
              </a:rPr>
              <a:t>or </a:t>
            </a:r>
            <a:r>
              <a:rPr lang="en-US" sz="1600" dirty="0">
                <a:solidFill>
                  <a:schemeClr val="tx1">
                    <a:lumMod val="75000"/>
                    <a:lumOff val="25000"/>
                  </a:schemeClr>
                </a:solidFill>
              </a:rPr>
              <a:t>Existing Transmission </a:t>
            </a:r>
            <a:r>
              <a:rPr lang="en-US" sz="1600" dirty="0" smtClean="0">
                <a:solidFill>
                  <a:schemeClr val="tx1">
                    <a:lumMod val="75000"/>
                    <a:lumOff val="25000"/>
                  </a:schemeClr>
                </a:solidFill>
              </a:rPr>
              <a:t>upgrades</a:t>
            </a:r>
            <a:endParaRPr lang="en-US" sz="1600" dirty="0">
              <a:solidFill>
                <a:schemeClr val="tx1">
                  <a:lumMod val="75000"/>
                  <a:lumOff val="25000"/>
                </a:schemeClr>
              </a:solidFill>
            </a:endParaRPr>
          </a:p>
          <a:p>
            <a:pPr marL="800100" lvl="1" indent="-342900">
              <a:lnSpc>
                <a:spcPct val="90000"/>
              </a:lnSpc>
              <a:spcAft>
                <a:spcPts val="600"/>
              </a:spcAft>
              <a:buFont typeface="+mj-lt"/>
              <a:buAutoNum type="alphaUcPeriod"/>
            </a:pPr>
            <a:r>
              <a:rPr lang="en-US" sz="1600" dirty="0" smtClean="0">
                <a:solidFill>
                  <a:schemeClr val="tx1">
                    <a:lumMod val="75000"/>
                    <a:lumOff val="25000"/>
                  </a:schemeClr>
                </a:solidFill>
              </a:rPr>
              <a:t>Power Purchase Agreement </a:t>
            </a:r>
            <a:r>
              <a:rPr lang="en-US" sz="1600" dirty="0">
                <a:solidFill>
                  <a:schemeClr val="tx1">
                    <a:lumMod val="75000"/>
                    <a:lumOff val="25000"/>
                  </a:schemeClr>
                </a:solidFill>
              </a:rPr>
              <a:t>– Natural Gas Combined Cycle with New </a:t>
            </a:r>
            <a:r>
              <a:rPr lang="en-US" sz="1600" dirty="0" smtClean="0">
                <a:solidFill>
                  <a:schemeClr val="tx1">
                    <a:lumMod val="75000"/>
                    <a:lumOff val="25000"/>
                  </a:schemeClr>
                </a:solidFill>
              </a:rPr>
              <a:t>Transmission or </a:t>
            </a:r>
            <a:r>
              <a:rPr lang="en-US" sz="1600" dirty="0">
                <a:solidFill>
                  <a:schemeClr val="tx1">
                    <a:lumMod val="75000"/>
                    <a:lumOff val="25000"/>
                  </a:schemeClr>
                </a:solidFill>
              </a:rPr>
              <a:t>Existing Transmission upgrades</a:t>
            </a:r>
          </a:p>
          <a:p>
            <a:pPr marL="800100" lvl="1" indent="-342900">
              <a:lnSpc>
                <a:spcPct val="110000"/>
              </a:lnSpc>
              <a:buFont typeface="+mj-lt"/>
              <a:buAutoNum type="alphaUcPeriod"/>
            </a:pPr>
            <a:r>
              <a:rPr lang="en-US" sz="1600" u="sng" dirty="0" smtClean="0">
                <a:solidFill>
                  <a:schemeClr val="tx1">
                    <a:lumMod val="75000"/>
                    <a:lumOff val="25000"/>
                  </a:schemeClr>
                </a:solidFill>
              </a:rPr>
              <a:t>Combined approach based on </a:t>
            </a:r>
            <a:r>
              <a:rPr lang="en-US" sz="1600" b="1" u="sng" dirty="0" smtClean="0">
                <a:solidFill>
                  <a:schemeClr val="tx1">
                    <a:lumMod val="75000"/>
                    <a:lumOff val="25000"/>
                  </a:schemeClr>
                </a:solidFill>
              </a:rPr>
              <a:t>technical and economic feasibility</a:t>
            </a:r>
          </a:p>
          <a:p>
            <a:pPr marL="1257300" lvl="2" indent="-342900">
              <a:lnSpc>
                <a:spcPct val="110000"/>
              </a:lnSpc>
              <a:buFont typeface="Arial" panose="020B0604020202020204" pitchFamily="34" charset="0"/>
              <a:buChar char="•"/>
            </a:pPr>
            <a:r>
              <a:rPr lang="en-US" sz="1600" b="1" dirty="0" smtClean="0">
                <a:solidFill>
                  <a:schemeClr val="tx1">
                    <a:lumMod val="75000"/>
                    <a:lumOff val="25000"/>
                  </a:schemeClr>
                </a:solidFill>
              </a:rPr>
              <a:t>Battery </a:t>
            </a:r>
            <a:r>
              <a:rPr lang="en-US" sz="1600" b="1" dirty="0">
                <a:solidFill>
                  <a:schemeClr val="tx1">
                    <a:lumMod val="75000"/>
                    <a:lumOff val="25000"/>
                  </a:schemeClr>
                </a:solidFill>
              </a:rPr>
              <a:t>Storage </a:t>
            </a:r>
            <a:r>
              <a:rPr lang="en-US" sz="1600" dirty="0" smtClean="0">
                <a:solidFill>
                  <a:schemeClr val="tx1">
                    <a:lumMod val="75000"/>
                    <a:lumOff val="25000"/>
                  </a:schemeClr>
                </a:solidFill>
              </a:rPr>
              <a:t>on </a:t>
            </a:r>
            <a:r>
              <a:rPr lang="en-US" sz="1600" dirty="0">
                <a:solidFill>
                  <a:schemeClr val="tx1">
                    <a:lumMod val="75000"/>
                    <a:lumOff val="25000"/>
                  </a:schemeClr>
                </a:solidFill>
              </a:rPr>
              <a:t>Existing Solar Farms</a:t>
            </a:r>
          </a:p>
          <a:p>
            <a:pPr marL="1257300" lvl="2" indent="-342900">
              <a:lnSpc>
                <a:spcPct val="110000"/>
              </a:lnSpc>
              <a:buFont typeface="Arial" panose="020B0604020202020204" pitchFamily="34" charset="0"/>
              <a:buChar char="•"/>
            </a:pPr>
            <a:r>
              <a:rPr lang="en-US" sz="1600" dirty="0">
                <a:solidFill>
                  <a:schemeClr val="tx1">
                    <a:lumMod val="75000"/>
                    <a:lumOff val="25000"/>
                  </a:schemeClr>
                </a:solidFill>
              </a:rPr>
              <a:t>New Solar Farms plus </a:t>
            </a:r>
            <a:r>
              <a:rPr lang="en-US" sz="1600" b="1" dirty="0">
                <a:solidFill>
                  <a:schemeClr val="tx1">
                    <a:lumMod val="75000"/>
                    <a:lumOff val="25000"/>
                  </a:schemeClr>
                </a:solidFill>
              </a:rPr>
              <a:t>Battery Storage</a:t>
            </a:r>
          </a:p>
          <a:p>
            <a:pPr marL="1257300" lvl="2" indent="-342900">
              <a:lnSpc>
                <a:spcPct val="110000"/>
              </a:lnSpc>
              <a:buFont typeface="Arial" panose="020B0604020202020204" pitchFamily="34" charset="0"/>
              <a:buChar char="•"/>
            </a:pPr>
            <a:r>
              <a:rPr lang="en-US" sz="1600" b="1" dirty="0">
                <a:solidFill>
                  <a:schemeClr val="tx1">
                    <a:lumMod val="75000"/>
                    <a:lumOff val="25000"/>
                  </a:schemeClr>
                </a:solidFill>
              </a:rPr>
              <a:t>Demand Side </a:t>
            </a:r>
            <a:r>
              <a:rPr lang="en-US" sz="1600" b="1" dirty="0" smtClean="0">
                <a:solidFill>
                  <a:schemeClr val="tx1">
                    <a:lumMod val="75000"/>
                    <a:lumOff val="25000"/>
                  </a:schemeClr>
                </a:solidFill>
              </a:rPr>
              <a:t>Management / Energy Efficiency</a:t>
            </a:r>
          </a:p>
          <a:p>
            <a:pPr marL="1257300" lvl="2" indent="-342900">
              <a:lnSpc>
                <a:spcPct val="110000"/>
              </a:lnSpc>
              <a:buFont typeface="Arial" panose="020B0604020202020204" pitchFamily="34" charset="0"/>
              <a:buChar char="•"/>
            </a:pPr>
            <a:r>
              <a:rPr lang="en-US" sz="1600" dirty="0" smtClean="0">
                <a:solidFill>
                  <a:schemeClr val="tx1">
                    <a:lumMod val="75000"/>
                    <a:lumOff val="25000"/>
                  </a:schemeClr>
                </a:solidFill>
              </a:rPr>
              <a:t>Power Purchase Agreements</a:t>
            </a: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34</a:t>
            </a:fld>
            <a:endParaRPr lang="en-US" dirty="0"/>
          </a:p>
        </p:txBody>
      </p:sp>
      <p:sp>
        <p:nvSpPr>
          <p:cNvPr id="2" name="Rounded Rectangle 1"/>
          <p:cNvSpPr/>
          <p:nvPr/>
        </p:nvSpPr>
        <p:spPr>
          <a:xfrm>
            <a:off x="542929" y="5626769"/>
            <a:ext cx="8296613" cy="5941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smtClean="0">
                <a:solidFill>
                  <a:srgbClr val="002060"/>
                </a:solidFill>
              </a:rPr>
              <a:t>Integrated Resource Plan (IRP) will be updated and completed in FY21/FY22 to provide viable options. </a:t>
            </a:r>
          </a:p>
          <a:p>
            <a:pPr algn="ctr"/>
            <a:r>
              <a:rPr lang="en-US" sz="1400" dirty="0" smtClean="0">
                <a:solidFill>
                  <a:srgbClr val="002060"/>
                </a:solidFill>
              </a:rPr>
              <a:t>Approximately $5 million of study and  permitting cost during FY21-FY25 prior to </a:t>
            </a:r>
            <a:r>
              <a:rPr lang="en-US" sz="1400" dirty="0">
                <a:solidFill>
                  <a:srgbClr val="002060"/>
                </a:solidFill>
              </a:rPr>
              <a:t>a</a:t>
            </a:r>
            <a:r>
              <a:rPr lang="en-US" sz="1400" dirty="0" smtClean="0">
                <a:solidFill>
                  <a:srgbClr val="002060"/>
                </a:solidFill>
              </a:rPr>
              <a:t> </a:t>
            </a:r>
            <a:r>
              <a:rPr lang="en-US" sz="1400" u="sng" dirty="0" smtClean="0">
                <a:solidFill>
                  <a:srgbClr val="002060"/>
                </a:solidFill>
              </a:rPr>
              <a:t>final decision point</a:t>
            </a:r>
            <a:r>
              <a:rPr lang="en-US" sz="1400" dirty="0" smtClean="0">
                <a:solidFill>
                  <a:srgbClr val="002060"/>
                </a:solidFill>
              </a:rPr>
              <a:t> ~FY2025 </a:t>
            </a:r>
            <a:endParaRPr lang="en-US" sz="1400" dirty="0">
              <a:solidFill>
                <a:srgbClr val="002060"/>
              </a:solidFill>
            </a:endParaRPr>
          </a:p>
        </p:txBody>
      </p:sp>
    </p:spTree>
    <p:extLst>
      <p:ext uri="{BB962C8B-B14F-4D97-AF65-F5344CB8AC3E}">
        <p14:creationId xmlns:p14="http://schemas.microsoft.com/office/powerpoint/2010/main" val="2943683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719" y="2653702"/>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QUESTIONS?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35</a:t>
            </a:fld>
            <a:endParaRPr lang="en-US" dirty="0"/>
          </a:p>
        </p:txBody>
      </p:sp>
    </p:spTree>
    <p:extLst>
      <p:ext uri="{BB962C8B-B14F-4D97-AF65-F5344CB8AC3E}">
        <p14:creationId xmlns:p14="http://schemas.microsoft.com/office/powerpoint/2010/main" val="3865849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99876"/>
            <a:ext cx="8229600" cy="9144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Impacts of Septic Tanks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4</a:t>
            </a:fld>
            <a:endParaRPr lang="en-US" dirty="0"/>
          </a:p>
        </p:txBody>
      </p:sp>
      <p:sp>
        <p:nvSpPr>
          <p:cNvPr id="18" name="TextBox 17"/>
          <p:cNvSpPr txBox="1"/>
          <p:nvPr/>
        </p:nvSpPr>
        <p:spPr>
          <a:xfrm>
            <a:off x="373748" y="1068883"/>
            <a:ext cx="3310905" cy="2723823"/>
          </a:xfrm>
          <a:prstGeom prst="rect">
            <a:avLst/>
          </a:prstGeom>
          <a:noFill/>
        </p:spPr>
        <p:txBody>
          <a:bodyPr wrap="square" rtlCol="0">
            <a:spAutoFit/>
          </a:bodyPr>
          <a:lstStyle/>
          <a:p>
            <a:r>
              <a:rPr lang="en-US" sz="1600" b="1" dirty="0" smtClean="0">
                <a:solidFill>
                  <a:srgbClr val="002060"/>
                </a:solidFill>
              </a:rPr>
              <a:t>Sources of Pollution</a:t>
            </a:r>
          </a:p>
          <a:p>
            <a:pPr marL="285750" indent="-285750">
              <a:buFont typeface="Arial" panose="020B0604020202020204" pitchFamily="34" charset="0"/>
              <a:buChar char="•"/>
            </a:pPr>
            <a:r>
              <a:rPr lang="en-US" sz="1600" dirty="0" smtClean="0">
                <a:solidFill>
                  <a:srgbClr val="002060"/>
                </a:solidFill>
              </a:rPr>
              <a:t>Central sewer systems</a:t>
            </a:r>
          </a:p>
          <a:p>
            <a:pPr marL="285750" indent="-285750">
              <a:buFont typeface="Arial" panose="020B0604020202020204" pitchFamily="34" charset="0"/>
              <a:buChar char="•"/>
            </a:pPr>
            <a:r>
              <a:rPr lang="en-US" sz="1600" b="1" dirty="0" smtClean="0">
                <a:solidFill>
                  <a:srgbClr val="002060"/>
                </a:solidFill>
              </a:rPr>
              <a:t>Septic tanks</a:t>
            </a:r>
          </a:p>
          <a:p>
            <a:pPr marL="285750" indent="-285750">
              <a:buFont typeface="Arial" panose="020B0604020202020204" pitchFamily="34" charset="0"/>
              <a:buChar char="•"/>
            </a:pPr>
            <a:r>
              <a:rPr lang="en-US" sz="1600" dirty="0" err="1" smtClean="0">
                <a:solidFill>
                  <a:srgbClr val="002060"/>
                </a:solidFill>
              </a:rPr>
              <a:t>Stormwater</a:t>
            </a:r>
            <a:r>
              <a:rPr lang="en-US" sz="1600" dirty="0" smtClean="0">
                <a:solidFill>
                  <a:srgbClr val="002060"/>
                </a:solidFill>
              </a:rPr>
              <a:t> runoff</a:t>
            </a:r>
          </a:p>
          <a:p>
            <a:pPr marL="285750" indent="-285750">
              <a:buFont typeface="Arial" panose="020B0604020202020204" pitchFamily="34" charset="0"/>
              <a:buChar char="•"/>
            </a:pPr>
            <a:r>
              <a:rPr lang="en-US" sz="1600" dirty="0" smtClean="0">
                <a:solidFill>
                  <a:srgbClr val="002060"/>
                </a:solidFill>
              </a:rPr>
              <a:t>Fertilizer </a:t>
            </a:r>
            <a:r>
              <a:rPr lang="en-US" sz="1600" dirty="0">
                <a:solidFill>
                  <a:srgbClr val="002060"/>
                </a:solidFill>
              </a:rPr>
              <a:t>a</a:t>
            </a:r>
            <a:r>
              <a:rPr lang="en-US" sz="1600" dirty="0" smtClean="0">
                <a:solidFill>
                  <a:srgbClr val="002060"/>
                </a:solidFill>
              </a:rPr>
              <a:t>nd pesticides</a:t>
            </a:r>
          </a:p>
          <a:p>
            <a:pPr marL="285750" indent="-285750">
              <a:buFont typeface="Arial" panose="020B0604020202020204" pitchFamily="34" charset="0"/>
              <a:buChar char="•"/>
            </a:pPr>
            <a:r>
              <a:rPr lang="en-US" sz="1600" dirty="0" smtClean="0">
                <a:solidFill>
                  <a:srgbClr val="002060"/>
                </a:solidFill>
              </a:rPr>
              <a:t>Discharges from farmlands</a:t>
            </a:r>
          </a:p>
          <a:p>
            <a:pPr marL="285750" indent="-285750">
              <a:buFont typeface="Arial" panose="020B0604020202020204" pitchFamily="34" charset="0"/>
              <a:buChar char="•"/>
            </a:pPr>
            <a:r>
              <a:rPr lang="en-US" sz="1600" dirty="0" smtClean="0">
                <a:solidFill>
                  <a:srgbClr val="002060"/>
                </a:solidFill>
              </a:rPr>
              <a:t>Sediments from construction sites</a:t>
            </a:r>
          </a:p>
          <a:p>
            <a:pPr marL="285750" indent="-285750">
              <a:buFont typeface="Arial" panose="020B0604020202020204" pitchFamily="34" charset="0"/>
              <a:buChar char="•"/>
            </a:pPr>
            <a:r>
              <a:rPr lang="en-US" sz="1600" dirty="0" smtClean="0">
                <a:solidFill>
                  <a:srgbClr val="002060"/>
                </a:solidFill>
              </a:rPr>
              <a:t>Industry</a:t>
            </a:r>
          </a:p>
          <a:p>
            <a:r>
              <a:rPr lang="en-US" sz="1050" i="1" u="sng" dirty="0">
                <a:hlinkClick r:id="rId4"/>
              </a:rPr>
              <a:t>https://www.sjrwmd.com/education/water-pollution/</a:t>
            </a:r>
            <a:endParaRPr lang="en-US" sz="1050" dirty="0"/>
          </a:p>
          <a:p>
            <a:endParaRPr lang="en-US" sz="1600" dirty="0" smtClean="0">
              <a:solidFill>
                <a:srgbClr val="002060"/>
              </a:solidFill>
            </a:endParaRPr>
          </a:p>
          <a:p>
            <a:endParaRPr lang="en-US" sz="1600" b="1" dirty="0">
              <a:solidFill>
                <a:srgbClr val="002060"/>
              </a:solidFill>
            </a:endParaRPr>
          </a:p>
        </p:txBody>
      </p:sp>
      <p:graphicFrame>
        <p:nvGraphicFramePr>
          <p:cNvPr id="17" name="Chart 16"/>
          <p:cNvGraphicFramePr>
            <a:graphicFrameLocks/>
          </p:cNvGraphicFramePr>
          <p:nvPr>
            <p:extLst>
              <p:ext uri="{D42A27DB-BD31-4B8C-83A1-F6EECF244321}">
                <p14:modId xmlns:p14="http://schemas.microsoft.com/office/powerpoint/2010/main" val="193591837"/>
              </p:ext>
            </p:extLst>
          </p:nvPr>
        </p:nvGraphicFramePr>
        <p:xfrm>
          <a:off x="3906592" y="826739"/>
          <a:ext cx="5068400" cy="310075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308407" y="3901592"/>
            <a:ext cx="8304072" cy="2308324"/>
          </a:xfrm>
          <a:prstGeom prst="rect">
            <a:avLst/>
          </a:prstGeom>
        </p:spPr>
        <p:txBody>
          <a:bodyPr wrap="square">
            <a:spAutoFit/>
          </a:bodyPr>
          <a:lstStyle/>
          <a:p>
            <a:r>
              <a:rPr lang="en-US" sz="1600" dirty="0" smtClean="0">
                <a:solidFill>
                  <a:srgbClr val="002060"/>
                </a:solidFill>
                <a:latin typeface="Calibri" panose="020F0502020204030204" pitchFamily="34" charset="0"/>
                <a:ea typeface="Calibri" panose="020F0502020204030204" pitchFamily="34" charset="0"/>
              </a:rPr>
              <a:t>“The </a:t>
            </a:r>
            <a:r>
              <a:rPr lang="en-US" sz="1600" dirty="0">
                <a:solidFill>
                  <a:srgbClr val="002060"/>
                </a:solidFill>
                <a:latin typeface="Calibri" panose="020F0502020204030204" pitchFamily="34" charset="0"/>
                <a:ea typeface="Calibri" panose="020F0502020204030204" pitchFamily="34" charset="0"/>
              </a:rPr>
              <a:t>three most common water quality concerns are fecal coliform, nutrients, and oxygen-demanding </a:t>
            </a:r>
            <a:r>
              <a:rPr lang="en-US" sz="1600" dirty="0" smtClean="0">
                <a:solidFill>
                  <a:srgbClr val="002060"/>
                </a:solidFill>
                <a:latin typeface="Calibri" panose="020F0502020204030204" pitchFamily="34" charset="0"/>
                <a:ea typeface="Calibri" panose="020F0502020204030204" pitchFamily="34" charset="0"/>
              </a:rPr>
              <a:t>substances…[Septic tanks] </a:t>
            </a:r>
            <a:r>
              <a:rPr lang="en-US" sz="1600" dirty="0">
                <a:solidFill>
                  <a:srgbClr val="002060"/>
                </a:solidFill>
                <a:latin typeface="Calibri" panose="020F0502020204030204" pitchFamily="34" charset="0"/>
                <a:ea typeface="Calibri" panose="020F0502020204030204" pitchFamily="34" charset="0"/>
              </a:rPr>
              <a:t>were </a:t>
            </a:r>
            <a:r>
              <a:rPr lang="en-US" sz="1600" dirty="0" smtClean="0">
                <a:solidFill>
                  <a:srgbClr val="002060"/>
                </a:solidFill>
                <a:latin typeface="Calibri" panose="020F0502020204030204" pitchFamily="34" charset="0"/>
                <a:ea typeface="Calibri" panose="020F0502020204030204" pitchFamily="34" charset="0"/>
              </a:rPr>
              <a:t>deemed…to </a:t>
            </a:r>
            <a:r>
              <a:rPr lang="en-US" sz="1600" dirty="0">
                <a:solidFill>
                  <a:srgbClr val="002060"/>
                </a:solidFill>
                <a:latin typeface="Calibri" panose="020F0502020204030204" pitchFamily="34" charset="0"/>
                <a:ea typeface="Calibri" panose="020F0502020204030204" pitchFamily="34" charset="0"/>
              </a:rPr>
              <a:t>be one of the most probable sources of fecal coliform </a:t>
            </a:r>
            <a:endParaRPr lang="en-US" sz="1600" dirty="0" smtClean="0">
              <a:solidFill>
                <a:srgbClr val="002060"/>
              </a:solidFill>
              <a:latin typeface="Calibri" panose="020F0502020204030204" pitchFamily="34" charset="0"/>
              <a:ea typeface="Calibri" panose="020F0502020204030204" pitchFamily="34" charset="0"/>
            </a:endParaRPr>
          </a:p>
          <a:p>
            <a:endParaRPr lang="en-US" sz="1600" dirty="0">
              <a:solidFill>
                <a:srgbClr val="002060"/>
              </a:solidFill>
              <a:latin typeface="Calibri" panose="020F0502020204030204" pitchFamily="34" charset="0"/>
              <a:ea typeface="Calibri" panose="020F0502020204030204" pitchFamily="34" charset="0"/>
            </a:endParaRPr>
          </a:p>
          <a:p>
            <a:r>
              <a:rPr lang="en-US" sz="1600" dirty="0">
                <a:solidFill>
                  <a:srgbClr val="002060"/>
                </a:solidFill>
                <a:latin typeface="Calibri" panose="020F0502020204030204" pitchFamily="34" charset="0"/>
                <a:ea typeface="Calibri" panose="020F0502020204030204" pitchFamily="34" charset="0"/>
              </a:rPr>
              <a:t>Potential contaminants that degrade the quality of surface and groundwater resources as a result of septic system failure include disease causing bacteria, infectious viruses, household chemicals, and nutrients (nitrates and phosphates).</a:t>
            </a:r>
          </a:p>
          <a:p>
            <a:endParaRPr lang="en-US" sz="1600" dirty="0">
              <a:solidFill>
                <a:srgbClr val="002060"/>
              </a:solidFill>
              <a:latin typeface="Calibri" panose="020F0502020204030204" pitchFamily="34" charset="0"/>
              <a:ea typeface="Calibri" panose="020F0502020204030204" pitchFamily="34" charset="0"/>
            </a:endParaRPr>
          </a:p>
          <a:p>
            <a:r>
              <a:rPr lang="en-US" sz="1200" i="1" dirty="0" smtClean="0">
                <a:solidFill>
                  <a:srgbClr val="002060"/>
                </a:solidFill>
                <a:latin typeface="Calibri" panose="020F0502020204030204" pitchFamily="34" charset="0"/>
                <a:ea typeface="Calibri" panose="020F0502020204030204" pitchFamily="34" charset="0"/>
              </a:rPr>
              <a:t>(</a:t>
            </a:r>
            <a:r>
              <a:rPr lang="en-US" sz="1200" i="1" dirty="0">
                <a:solidFill>
                  <a:srgbClr val="002060"/>
                </a:solidFill>
                <a:latin typeface="Calibri" panose="020F0502020204030204" pitchFamily="34" charset="0"/>
                <a:ea typeface="Calibri" panose="020F0502020204030204" pitchFamily="34" charset="0"/>
                <a:hlinkClick r:id="rId6"/>
              </a:rPr>
              <a:t>http://duval.floridahealth.gov</a:t>
            </a:r>
            <a:r>
              <a:rPr lang="en-US" sz="1200" i="1" dirty="0" smtClean="0">
                <a:solidFill>
                  <a:srgbClr val="002060"/>
                </a:solidFill>
                <a:latin typeface="Calibri" panose="020F0502020204030204" pitchFamily="34" charset="0"/>
                <a:ea typeface="Calibri" panose="020F0502020204030204" pitchFamily="34" charset="0"/>
                <a:hlinkClick r:id="rId6"/>
              </a:rPr>
              <a:t>/</a:t>
            </a:r>
            <a:r>
              <a:rPr lang="en-US" sz="1200" i="1" dirty="0" smtClean="0">
                <a:solidFill>
                  <a:srgbClr val="002060"/>
                </a:solidFill>
                <a:latin typeface="Calibri" panose="020F0502020204030204" pitchFamily="34" charset="0"/>
                <a:ea typeface="Calibri" panose="020F0502020204030204" pitchFamily="34" charset="0"/>
              </a:rPr>
              <a:t>)</a:t>
            </a:r>
            <a:endParaRPr lang="en-US" sz="1200" i="1" dirty="0">
              <a:solidFill>
                <a:srgbClr val="002060"/>
              </a:solidFill>
              <a:latin typeface="Calibri" panose="020F0502020204030204" pitchFamily="34" charset="0"/>
              <a:ea typeface="Calibri" panose="020F0502020204030204" pitchFamily="34" charset="0"/>
            </a:endParaRPr>
          </a:p>
        </p:txBody>
      </p:sp>
      <p:sp>
        <p:nvSpPr>
          <p:cNvPr id="3" name="Rectangle 2"/>
          <p:cNvSpPr/>
          <p:nvPr/>
        </p:nvSpPr>
        <p:spPr>
          <a:xfrm>
            <a:off x="169008" y="1014276"/>
            <a:ext cx="3607626" cy="247807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4419" y="3888951"/>
            <a:ext cx="8304071" cy="227363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16826" y="1090729"/>
            <a:ext cx="1037690" cy="215444"/>
          </a:xfrm>
          <a:prstGeom prst="rect">
            <a:avLst/>
          </a:prstGeom>
          <a:noFill/>
        </p:spPr>
        <p:txBody>
          <a:bodyPr wrap="square" rtlCol="0">
            <a:spAutoFit/>
          </a:bodyPr>
          <a:lstStyle/>
          <a:p>
            <a:r>
              <a:rPr lang="en-US" sz="800" dirty="0" smtClean="0">
                <a:solidFill>
                  <a:schemeClr val="tx1">
                    <a:lumMod val="50000"/>
                    <a:lumOff val="50000"/>
                  </a:schemeClr>
                </a:solidFill>
              </a:rPr>
              <a:t>1998 FDEP Data</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265015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8A29780-922D-4F6E-96B8-108979BF27CC}"/>
              </a:ext>
            </a:extLst>
          </p:cNvPr>
          <p:cNvPicPr>
            <a:picLocks noChangeAspect="1"/>
          </p:cNvPicPr>
          <p:nvPr/>
        </p:nvPicPr>
        <p:blipFill>
          <a:blip r:embed="rId3"/>
          <a:stretch>
            <a:fillRect/>
          </a:stretch>
        </p:blipFill>
        <p:spPr>
          <a:xfrm>
            <a:off x="388923" y="1398886"/>
            <a:ext cx="6156100" cy="4756986"/>
          </a:xfrm>
          <a:prstGeom prst="rect">
            <a:avLst/>
          </a:prstGeom>
        </p:spPr>
      </p:pic>
      <p:sp>
        <p:nvSpPr>
          <p:cNvPr id="2" name="Title 1"/>
          <p:cNvSpPr>
            <a:spLocks noGrp="1"/>
          </p:cNvSpPr>
          <p:nvPr>
            <p:ph type="title"/>
          </p:nvPr>
        </p:nvSpPr>
        <p:spPr>
          <a:xfrm>
            <a:off x="413657" y="777818"/>
            <a:ext cx="8405704" cy="533400"/>
          </a:xfrm>
        </p:spPr>
        <p:txBody>
          <a:bodyPr vert="horz" lIns="91440" tIns="45720" rIns="91440" bIns="45720" rtlCol="0" anchor="ctr">
            <a:noAutofit/>
          </a:bodyPr>
          <a:lstStyle/>
          <a:p>
            <a:r>
              <a:rPr lang="en-US" sz="2400" dirty="0" smtClean="0">
                <a:solidFill>
                  <a:srgbClr val="002060"/>
                </a:solidFill>
              </a:rPr>
              <a:t>COJ</a:t>
            </a:r>
            <a:r>
              <a:rPr lang="en-US" sz="2400" dirty="0">
                <a:solidFill>
                  <a:srgbClr val="002060"/>
                </a:solidFill>
              </a:rPr>
              <a:t> </a:t>
            </a:r>
            <a:r>
              <a:rPr lang="en-US" sz="2400" dirty="0" smtClean="0">
                <a:solidFill>
                  <a:srgbClr val="002060"/>
                </a:solidFill>
              </a:rPr>
              <a:t>and JEA have </a:t>
            </a:r>
            <a:r>
              <a:rPr lang="en-US" sz="2400" dirty="0">
                <a:solidFill>
                  <a:srgbClr val="002060"/>
                </a:solidFill>
              </a:rPr>
              <a:t>an active septic tank phaseout (STPO) program</a:t>
            </a:r>
          </a:p>
        </p:txBody>
      </p:sp>
      <p:sp>
        <p:nvSpPr>
          <p:cNvPr id="3" name="Slide Number Placeholder 2">
            <a:extLst>
              <a:ext uri="{FF2B5EF4-FFF2-40B4-BE49-F238E27FC236}">
                <a16:creationId xmlns:a16="http://schemas.microsoft.com/office/drawing/2014/main" id="{68AAAF5C-2736-43D7-8F33-3A0F4319BDAD}"/>
              </a:ext>
            </a:extLst>
          </p:cNvPr>
          <p:cNvSpPr>
            <a:spLocks noGrp="1"/>
          </p:cNvSpPr>
          <p:nvPr>
            <p:ph type="sldNum" sz="quarter" idx="4"/>
          </p:nvPr>
        </p:nvSpPr>
        <p:spPr>
          <a:xfrm>
            <a:off x="6545023" y="6344087"/>
            <a:ext cx="2057400" cy="365125"/>
          </a:xfrm>
        </p:spPr>
        <p:txBody>
          <a:bodyPr/>
          <a:lstStyle/>
          <a:p>
            <a:fld id="{AAAAF933-B985-4433-97C3-72934A437ACB}" type="slidenum">
              <a:rPr lang="en-US" smtClean="0"/>
              <a:pPr/>
              <a:t>5</a:t>
            </a:fld>
            <a:endParaRPr lang="en-US" dirty="0"/>
          </a:p>
        </p:txBody>
      </p:sp>
      <p:sp>
        <p:nvSpPr>
          <p:cNvPr id="16" name="TextBox 15">
            <a:extLst>
              <a:ext uri="{FF2B5EF4-FFF2-40B4-BE49-F238E27FC236}">
                <a16:creationId xmlns:a16="http://schemas.microsoft.com/office/drawing/2014/main" id="{C647CF55-BB08-4830-A36B-0CFDB8B048B2}"/>
              </a:ext>
            </a:extLst>
          </p:cNvPr>
          <p:cNvSpPr txBox="1"/>
          <p:nvPr/>
        </p:nvSpPr>
        <p:spPr>
          <a:xfrm>
            <a:off x="6545023" y="3195145"/>
            <a:ext cx="2327564" cy="1471448"/>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dirty="0"/>
              <a:t>In 2003 Water &amp; Sewer Infrastructure Task Force identified Septic Tank Failure Areas </a:t>
            </a:r>
          </a:p>
        </p:txBody>
      </p:sp>
      <p:cxnSp>
        <p:nvCxnSpPr>
          <p:cNvPr id="14" name="Straight Arrow Connector 13">
            <a:extLst>
              <a:ext uri="{FF2B5EF4-FFF2-40B4-BE49-F238E27FC236}">
                <a16:creationId xmlns:a16="http://schemas.microsoft.com/office/drawing/2014/main" id="{24FA39F8-00F5-4013-A6A9-5887975C0615}"/>
              </a:ext>
            </a:extLst>
          </p:cNvPr>
          <p:cNvCxnSpPr>
            <a:cxnSpLocks/>
          </p:cNvCxnSpPr>
          <p:nvPr/>
        </p:nvCxnSpPr>
        <p:spPr>
          <a:xfrm>
            <a:off x="2673928" y="1865685"/>
            <a:ext cx="811943" cy="13703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EBAAB7F-98D6-474B-8E6E-BED8DA9B1589}"/>
              </a:ext>
            </a:extLst>
          </p:cNvPr>
          <p:cNvSpPr/>
          <p:nvPr/>
        </p:nvSpPr>
        <p:spPr>
          <a:xfrm>
            <a:off x="413657" y="1448712"/>
            <a:ext cx="2358245" cy="967918"/>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STPO Areas Converted or </a:t>
            </a:r>
          </a:p>
          <a:p>
            <a:pPr algn="ctr"/>
            <a:r>
              <a:rPr lang="en-US" dirty="0"/>
              <a:t>In-Process </a:t>
            </a:r>
          </a:p>
        </p:txBody>
      </p:sp>
      <p:sp>
        <p:nvSpPr>
          <p:cNvPr id="17" name="TextBox 16">
            <a:extLst>
              <a:ext uri="{FF2B5EF4-FFF2-40B4-BE49-F238E27FC236}">
                <a16:creationId xmlns:a16="http://schemas.microsoft.com/office/drawing/2014/main" id="{09A4C2B5-E7EC-49FA-B92E-55B145BD34B9}"/>
              </a:ext>
            </a:extLst>
          </p:cNvPr>
          <p:cNvSpPr txBox="1"/>
          <p:nvPr/>
        </p:nvSpPr>
        <p:spPr>
          <a:xfrm>
            <a:off x="6545023" y="1448711"/>
            <a:ext cx="2327564" cy="1471448"/>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r>
              <a:rPr lang="en-US" dirty="0"/>
              <a:t>65,000 septic systems and 35,000 private water wells </a:t>
            </a:r>
            <a:r>
              <a:rPr lang="en-US" dirty="0" smtClean="0"/>
              <a:t>remain</a:t>
            </a:r>
            <a:endParaRPr lang="en-US" dirty="0">
              <a:solidFill>
                <a:schemeClr val="bg1"/>
              </a:solidFill>
            </a:endParaRPr>
          </a:p>
        </p:txBody>
      </p:sp>
      <p:sp>
        <p:nvSpPr>
          <p:cNvPr id="9"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790780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6</a:t>
            </a:fld>
            <a:endParaRPr lang="en-US" dirty="0"/>
          </a:p>
        </p:txBody>
      </p:sp>
      <p:graphicFrame>
        <p:nvGraphicFramePr>
          <p:cNvPr id="9" name="Table 10">
            <a:extLst>
              <a:ext uri="{FF2B5EF4-FFF2-40B4-BE49-F238E27FC236}">
                <a16:creationId xmlns:a16="http://schemas.microsoft.com/office/drawing/2014/main" id="{32FDD1AC-5BCF-4487-B9F9-EF044CF050D0}"/>
              </a:ext>
            </a:extLst>
          </p:cNvPr>
          <p:cNvGraphicFramePr>
            <a:graphicFrameLocks noGrp="1"/>
          </p:cNvGraphicFramePr>
          <p:nvPr>
            <p:extLst>
              <p:ext uri="{D42A27DB-BD31-4B8C-83A1-F6EECF244321}">
                <p14:modId xmlns:p14="http://schemas.microsoft.com/office/powerpoint/2010/main" val="2437160631"/>
              </p:ext>
            </p:extLst>
          </p:nvPr>
        </p:nvGraphicFramePr>
        <p:xfrm>
          <a:off x="372158" y="1851233"/>
          <a:ext cx="8411040" cy="4027143"/>
        </p:xfrm>
        <a:graphic>
          <a:graphicData uri="http://schemas.openxmlformats.org/drawingml/2006/table">
            <a:tbl>
              <a:tblPr firstRow="1" bandRow="1">
                <a:tableStyleId>{5C22544A-7EE6-4342-B048-85BDC9FD1C3A}</a:tableStyleId>
              </a:tblPr>
              <a:tblGrid>
                <a:gridCol w="4470137">
                  <a:extLst>
                    <a:ext uri="{9D8B030D-6E8A-4147-A177-3AD203B41FA5}">
                      <a16:colId xmlns:a16="http://schemas.microsoft.com/office/drawing/2014/main" val="1202667042"/>
                    </a:ext>
                  </a:extLst>
                </a:gridCol>
                <a:gridCol w="3940903">
                  <a:extLst>
                    <a:ext uri="{9D8B030D-6E8A-4147-A177-3AD203B41FA5}">
                      <a16:colId xmlns:a16="http://schemas.microsoft.com/office/drawing/2014/main" val="2300893472"/>
                    </a:ext>
                  </a:extLst>
                </a:gridCol>
              </a:tblGrid>
              <a:tr h="955249">
                <a:tc>
                  <a:txBody>
                    <a:bodyPr/>
                    <a:lstStyle/>
                    <a:p>
                      <a:pPr algn="ctr"/>
                      <a:r>
                        <a:rPr lang="en-US" sz="2400" dirty="0">
                          <a:solidFill>
                            <a:schemeClr val="bg1"/>
                          </a:solidFill>
                        </a:rPr>
                        <a:t>Environmental, Health &amp; Welfare </a:t>
                      </a:r>
                    </a:p>
                  </a:txBody>
                  <a:tcPr>
                    <a:solidFill>
                      <a:srgbClr val="002060"/>
                    </a:solidFill>
                  </a:tcPr>
                </a:tc>
                <a:tc>
                  <a:txBody>
                    <a:bodyPr/>
                    <a:lstStyle/>
                    <a:p>
                      <a:pPr algn="ctr"/>
                      <a:r>
                        <a:rPr lang="en-US" sz="2400" dirty="0">
                          <a:solidFill>
                            <a:schemeClr val="bg1"/>
                          </a:solidFill>
                        </a:rPr>
                        <a:t>Community Considerations </a:t>
                      </a:r>
                    </a:p>
                  </a:txBody>
                  <a:tcPr>
                    <a:solidFill>
                      <a:srgbClr val="002060"/>
                    </a:solidFill>
                  </a:tcPr>
                </a:tc>
                <a:extLst>
                  <a:ext uri="{0D108BD9-81ED-4DB2-BD59-A6C34878D82A}">
                    <a16:rowId xmlns:a16="http://schemas.microsoft.com/office/drawing/2014/main" val="827898989"/>
                  </a:ext>
                </a:extLst>
              </a:tr>
              <a:tr h="3071894">
                <a:tc>
                  <a:txBody>
                    <a:bodyPr/>
                    <a:lstStyle/>
                    <a:p>
                      <a:pPr marL="285750" indent="-285750">
                        <a:spcAft>
                          <a:spcPts val="600"/>
                        </a:spcAft>
                        <a:buFont typeface="Arial" panose="020B0604020202020204" pitchFamily="34" charset="0"/>
                        <a:buChar char="•"/>
                      </a:pPr>
                      <a:r>
                        <a:rPr lang="en-US" sz="2000" dirty="0">
                          <a:solidFill>
                            <a:srgbClr val="002060"/>
                          </a:solidFill>
                        </a:rPr>
                        <a:t>Department of health score (septic system repair permits)</a:t>
                      </a:r>
                    </a:p>
                    <a:p>
                      <a:pPr marL="285750" indent="-285750">
                        <a:spcAft>
                          <a:spcPts val="600"/>
                        </a:spcAft>
                        <a:buFont typeface="Arial" panose="020B0604020202020204" pitchFamily="34" charset="0"/>
                        <a:buChar char="•"/>
                      </a:pPr>
                      <a:r>
                        <a:rPr lang="en-US" sz="2000" dirty="0">
                          <a:solidFill>
                            <a:srgbClr val="002060"/>
                          </a:solidFill>
                        </a:rPr>
                        <a:t>Proximity to St. Johns River</a:t>
                      </a:r>
                    </a:p>
                    <a:p>
                      <a:pPr marL="285750" indent="-285750">
                        <a:spcAft>
                          <a:spcPts val="600"/>
                        </a:spcAft>
                        <a:buFont typeface="Arial" panose="020B0604020202020204" pitchFamily="34" charset="0"/>
                        <a:buChar char="•"/>
                      </a:pPr>
                      <a:r>
                        <a:rPr lang="en-US" sz="2000" dirty="0">
                          <a:solidFill>
                            <a:srgbClr val="002060"/>
                          </a:solidFill>
                        </a:rPr>
                        <a:t>Water quality benefit</a:t>
                      </a:r>
                    </a:p>
                    <a:p>
                      <a:pPr marL="285750" indent="-285750">
                        <a:spcAft>
                          <a:spcPts val="600"/>
                        </a:spcAft>
                        <a:buFont typeface="Arial" panose="020B0604020202020204" pitchFamily="34" charset="0"/>
                        <a:buChar char="•"/>
                      </a:pPr>
                      <a:r>
                        <a:rPr lang="en-US" sz="2000" dirty="0">
                          <a:solidFill>
                            <a:srgbClr val="002060"/>
                          </a:solidFill>
                        </a:rPr>
                        <a:t>Fecal coliform impairment</a:t>
                      </a:r>
                    </a:p>
                  </a:txBody>
                  <a:tcPr>
                    <a:solidFill>
                      <a:schemeClr val="accent1">
                        <a:lumMod val="20000"/>
                        <a:lumOff val="80000"/>
                        <a:alpha val="70000"/>
                      </a:schemeClr>
                    </a:solidFill>
                  </a:tcPr>
                </a:tc>
                <a:tc>
                  <a:txBody>
                    <a:bodyPr/>
                    <a:lstStyle/>
                    <a:p>
                      <a:pPr marL="285750" indent="-285750">
                        <a:spcAft>
                          <a:spcPts val="600"/>
                        </a:spcAft>
                        <a:buFont typeface="Arial" panose="020B0604020202020204" pitchFamily="34" charset="0"/>
                        <a:buChar char="•"/>
                      </a:pPr>
                      <a:r>
                        <a:rPr lang="en-US" sz="2000" dirty="0">
                          <a:solidFill>
                            <a:srgbClr val="002060"/>
                          </a:solidFill>
                        </a:rPr>
                        <a:t>Age of development </a:t>
                      </a:r>
                    </a:p>
                    <a:p>
                      <a:pPr marL="285750" indent="-285750">
                        <a:spcAft>
                          <a:spcPts val="600"/>
                        </a:spcAft>
                        <a:buFont typeface="Arial" panose="020B0604020202020204" pitchFamily="34" charset="0"/>
                        <a:buChar char="•"/>
                      </a:pPr>
                      <a:r>
                        <a:rPr lang="en-US" sz="2000" dirty="0">
                          <a:solidFill>
                            <a:srgbClr val="002060"/>
                          </a:solidFill>
                        </a:rPr>
                        <a:t>Median home value</a:t>
                      </a:r>
                    </a:p>
                    <a:p>
                      <a:pPr marL="285750" indent="-285750">
                        <a:spcAft>
                          <a:spcPts val="600"/>
                        </a:spcAft>
                        <a:buFont typeface="Arial" panose="020B0604020202020204" pitchFamily="34" charset="0"/>
                        <a:buChar char="•"/>
                      </a:pPr>
                      <a:r>
                        <a:rPr lang="en-US" sz="2000" dirty="0">
                          <a:solidFill>
                            <a:srgbClr val="002060"/>
                          </a:solidFill>
                        </a:rPr>
                        <a:t>Private water wells</a:t>
                      </a:r>
                    </a:p>
                    <a:p>
                      <a:pPr marL="285750" indent="-285750">
                        <a:spcAft>
                          <a:spcPts val="600"/>
                        </a:spcAft>
                        <a:buFont typeface="Arial" panose="020B0604020202020204" pitchFamily="34" charset="0"/>
                        <a:buChar char="•"/>
                      </a:pPr>
                      <a:r>
                        <a:rPr lang="en-US" sz="2000" dirty="0">
                          <a:solidFill>
                            <a:srgbClr val="002060"/>
                          </a:solidFill>
                        </a:rPr>
                        <a:t>Undeveloped lots</a:t>
                      </a:r>
                    </a:p>
                    <a:p>
                      <a:pPr marL="285750" indent="-285750">
                        <a:spcAft>
                          <a:spcPts val="600"/>
                        </a:spcAft>
                        <a:buFont typeface="Arial" panose="020B0604020202020204" pitchFamily="34" charset="0"/>
                        <a:buChar char="•"/>
                      </a:pPr>
                      <a:r>
                        <a:rPr lang="en-US" sz="2000" dirty="0">
                          <a:solidFill>
                            <a:srgbClr val="002060"/>
                          </a:solidFill>
                        </a:rPr>
                        <a:t>Economic development</a:t>
                      </a:r>
                    </a:p>
                  </a:txBody>
                  <a:tcPr>
                    <a:solidFill>
                      <a:schemeClr val="accent1">
                        <a:lumMod val="20000"/>
                        <a:lumOff val="80000"/>
                        <a:alpha val="70000"/>
                      </a:schemeClr>
                    </a:solidFill>
                  </a:tcPr>
                </a:tc>
                <a:extLst>
                  <a:ext uri="{0D108BD9-81ED-4DB2-BD59-A6C34878D82A}">
                    <a16:rowId xmlns:a16="http://schemas.microsoft.com/office/drawing/2014/main" val="1550338271"/>
                  </a:ext>
                </a:extLst>
              </a:tr>
            </a:tbl>
          </a:graphicData>
        </a:graphic>
      </p:graphicFrame>
      <p:sp>
        <p:nvSpPr>
          <p:cNvPr id="16" name="Title 1"/>
          <p:cNvSpPr>
            <a:spLocks noGrp="1"/>
          </p:cNvSpPr>
          <p:nvPr>
            <p:ph type="title"/>
          </p:nvPr>
        </p:nvSpPr>
        <p:spPr>
          <a:xfrm>
            <a:off x="372158" y="1046772"/>
            <a:ext cx="7888633" cy="533400"/>
          </a:xfrm>
        </p:spPr>
        <p:txBody>
          <a:bodyPr vert="horz" lIns="91440" tIns="45720" rIns="91440" bIns="45720" rtlCol="0" anchor="ctr">
            <a:noAutofit/>
          </a:bodyPr>
          <a:lstStyle/>
          <a:p>
            <a:r>
              <a:rPr lang="en-US" sz="2400" dirty="0">
                <a:solidFill>
                  <a:srgbClr val="002060"/>
                </a:solidFill>
              </a:rPr>
              <a:t>STPO project areas are prioritized annually</a:t>
            </a:r>
          </a:p>
        </p:txBody>
      </p:sp>
    </p:spTree>
    <p:extLst>
      <p:ext uri="{BB962C8B-B14F-4D97-AF65-F5344CB8AC3E}">
        <p14:creationId xmlns:p14="http://schemas.microsoft.com/office/powerpoint/2010/main" val="2592333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7</a:t>
            </a:fld>
            <a:endParaRPr lang="en-US" dirty="0"/>
          </a:p>
        </p:txBody>
      </p:sp>
      <p:sp>
        <p:nvSpPr>
          <p:cNvPr id="8" name="Title 1">
            <a:extLst>
              <a:ext uri="{FF2B5EF4-FFF2-40B4-BE49-F238E27FC236}">
                <a16:creationId xmlns:a16="http://schemas.microsoft.com/office/drawing/2014/main" id="{6A613289-E7D9-4E51-95CF-720557D58999}"/>
              </a:ext>
            </a:extLst>
          </p:cNvPr>
          <p:cNvSpPr>
            <a:spLocks noGrp="1"/>
          </p:cNvSpPr>
          <p:nvPr>
            <p:ph type="title"/>
          </p:nvPr>
        </p:nvSpPr>
        <p:spPr>
          <a:xfrm>
            <a:off x="335460" y="1146566"/>
            <a:ext cx="8164673" cy="533400"/>
          </a:xfrm>
        </p:spPr>
        <p:txBody>
          <a:bodyPr>
            <a:normAutofit fontScale="90000"/>
          </a:bodyPr>
          <a:lstStyle/>
          <a:p>
            <a:r>
              <a:rPr lang="en-US" sz="2400" dirty="0">
                <a:solidFill>
                  <a:srgbClr val="002060"/>
                </a:solidFill>
              </a:rPr>
              <a:t>STPO project area matrix developed with input from DOH, COJ and JEA</a:t>
            </a:r>
          </a:p>
        </p:txBody>
      </p:sp>
      <p:pic>
        <p:nvPicPr>
          <p:cNvPr id="9" name="Picture 8">
            <a:extLst>
              <a:ext uri="{FF2B5EF4-FFF2-40B4-BE49-F238E27FC236}">
                <a16:creationId xmlns:a16="http://schemas.microsoft.com/office/drawing/2014/main" id="{419A4EE4-6CF7-4505-8C5F-25CEC54EB41F}"/>
              </a:ext>
            </a:extLst>
          </p:cNvPr>
          <p:cNvPicPr>
            <a:picLocks noChangeAspect="1"/>
          </p:cNvPicPr>
          <p:nvPr/>
        </p:nvPicPr>
        <p:blipFill>
          <a:blip r:embed="rId4"/>
          <a:stretch>
            <a:fillRect/>
          </a:stretch>
        </p:blipFill>
        <p:spPr>
          <a:xfrm>
            <a:off x="0" y="1990471"/>
            <a:ext cx="9144000" cy="3515513"/>
          </a:xfrm>
          <a:prstGeom prst="rect">
            <a:avLst/>
          </a:prstGeom>
        </p:spPr>
      </p:pic>
      <p:sp>
        <p:nvSpPr>
          <p:cNvPr id="16"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4138394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8</a:t>
            </a:fld>
            <a:endParaRPr lang="en-US" dirty="0"/>
          </a:p>
        </p:txBody>
      </p:sp>
      <p:sp>
        <p:nvSpPr>
          <p:cNvPr id="8" name="Title 1"/>
          <p:cNvSpPr>
            <a:spLocks noGrp="1"/>
          </p:cNvSpPr>
          <p:nvPr>
            <p:ph type="title"/>
          </p:nvPr>
        </p:nvSpPr>
        <p:spPr>
          <a:xfrm>
            <a:off x="169008" y="1059710"/>
            <a:ext cx="7754189" cy="533400"/>
          </a:xfrm>
        </p:spPr>
        <p:txBody>
          <a:bodyPr>
            <a:noAutofit/>
          </a:bodyPr>
          <a:lstStyle/>
          <a:p>
            <a:r>
              <a:rPr lang="en-US" sz="2800" dirty="0">
                <a:solidFill>
                  <a:srgbClr val="002060"/>
                </a:solidFill>
                <a:latin typeface="+mn-lt"/>
              </a:rPr>
              <a:t>STPO </a:t>
            </a:r>
            <a:r>
              <a:rPr lang="en-US" sz="2800" dirty="0" smtClean="0">
                <a:solidFill>
                  <a:srgbClr val="002060"/>
                </a:solidFill>
                <a:latin typeface="+mn-lt"/>
              </a:rPr>
              <a:t>Project </a:t>
            </a:r>
            <a:r>
              <a:rPr lang="en-US" sz="2800" dirty="0">
                <a:solidFill>
                  <a:srgbClr val="002060"/>
                </a:solidFill>
                <a:latin typeface="+mn-lt"/>
              </a:rPr>
              <a:t>A</a:t>
            </a:r>
            <a:r>
              <a:rPr lang="en-US" sz="2800" dirty="0" smtClean="0">
                <a:solidFill>
                  <a:srgbClr val="002060"/>
                </a:solidFill>
                <a:latin typeface="+mn-lt"/>
              </a:rPr>
              <a:t>rea Matrix</a:t>
            </a:r>
            <a:endParaRPr lang="en-US" sz="2800" dirty="0">
              <a:solidFill>
                <a:srgbClr val="002060"/>
              </a:solidFill>
              <a:latin typeface="+mn-lt"/>
            </a:endParaRPr>
          </a:p>
        </p:txBody>
      </p:sp>
      <p:sp>
        <p:nvSpPr>
          <p:cNvPr id="9" name="Text Placeholder 3"/>
          <p:cNvSpPr txBox="1">
            <a:spLocks/>
          </p:cNvSpPr>
          <p:nvPr/>
        </p:nvSpPr>
        <p:spPr>
          <a:xfrm>
            <a:off x="169008" y="1680721"/>
            <a:ext cx="5780926" cy="34646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dirty="0" smtClean="0">
                <a:solidFill>
                  <a:srgbClr val="002060"/>
                </a:solidFill>
              </a:rPr>
              <a:t>Top 3 Prioritized Areas</a:t>
            </a:r>
            <a:endParaRPr lang="en-US" sz="2000" dirty="0">
              <a:solidFill>
                <a:srgbClr val="002060"/>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2788811751"/>
              </p:ext>
            </p:extLst>
          </p:nvPr>
        </p:nvGraphicFramePr>
        <p:xfrm>
          <a:off x="0" y="2188564"/>
          <a:ext cx="9166352" cy="1736140"/>
        </p:xfrm>
        <a:graphic>
          <a:graphicData uri="http://schemas.openxmlformats.org/drawingml/2006/table">
            <a:tbl>
              <a:tblPr>
                <a:tableStyleId>{5C22544A-7EE6-4342-B048-85BDC9FD1C3A}</a:tableStyleId>
              </a:tblPr>
              <a:tblGrid>
                <a:gridCol w="724956">
                  <a:extLst>
                    <a:ext uri="{9D8B030D-6E8A-4147-A177-3AD203B41FA5}">
                      <a16:colId xmlns:a16="http://schemas.microsoft.com/office/drawing/2014/main" val="20000"/>
                    </a:ext>
                  </a:extLst>
                </a:gridCol>
                <a:gridCol w="527882">
                  <a:extLst>
                    <a:ext uri="{9D8B030D-6E8A-4147-A177-3AD203B41FA5}">
                      <a16:colId xmlns:a16="http://schemas.microsoft.com/office/drawing/2014/main" val="20001"/>
                    </a:ext>
                  </a:extLst>
                </a:gridCol>
                <a:gridCol w="626418">
                  <a:extLst>
                    <a:ext uri="{9D8B030D-6E8A-4147-A177-3AD203B41FA5}">
                      <a16:colId xmlns:a16="http://schemas.microsoft.com/office/drawing/2014/main" val="20002"/>
                    </a:ext>
                  </a:extLst>
                </a:gridCol>
                <a:gridCol w="724956">
                  <a:extLst>
                    <a:ext uri="{9D8B030D-6E8A-4147-A177-3AD203B41FA5}">
                      <a16:colId xmlns:a16="http://schemas.microsoft.com/office/drawing/2014/main" val="20003"/>
                    </a:ext>
                  </a:extLst>
                </a:gridCol>
                <a:gridCol w="724956">
                  <a:extLst>
                    <a:ext uri="{9D8B030D-6E8A-4147-A177-3AD203B41FA5}">
                      <a16:colId xmlns:a16="http://schemas.microsoft.com/office/drawing/2014/main" val="20004"/>
                    </a:ext>
                  </a:extLst>
                </a:gridCol>
                <a:gridCol w="675686">
                  <a:extLst>
                    <a:ext uri="{9D8B030D-6E8A-4147-A177-3AD203B41FA5}">
                      <a16:colId xmlns:a16="http://schemas.microsoft.com/office/drawing/2014/main" val="20005"/>
                    </a:ext>
                  </a:extLst>
                </a:gridCol>
                <a:gridCol w="724956">
                  <a:extLst>
                    <a:ext uri="{9D8B030D-6E8A-4147-A177-3AD203B41FA5}">
                      <a16:colId xmlns:a16="http://schemas.microsoft.com/office/drawing/2014/main" val="20006"/>
                    </a:ext>
                  </a:extLst>
                </a:gridCol>
                <a:gridCol w="626418">
                  <a:extLst>
                    <a:ext uri="{9D8B030D-6E8A-4147-A177-3AD203B41FA5}">
                      <a16:colId xmlns:a16="http://schemas.microsoft.com/office/drawing/2014/main" val="20007"/>
                    </a:ext>
                  </a:extLst>
                </a:gridCol>
                <a:gridCol w="626418">
                  <a:extLst>
                    <a:ext uri="{9D8B030D-6E8A-4147-A177-3AD203B41FA5}">
                      <a16:colId xmlns:a16="http://schemas.microsoft.com/office/drawing/2014/main" val="20008"/>
                    </a:ext>
                  </a:extLst>
                </a:gridCol>
                <a:gridCol w="478612">
                  <a:extLst>
                    <a:ext uri="{9D8B030D-6E8A-4147-A177-3AD203B41FA5}">
                      <a16:colId xmlns:a16="http://schemas.microsoft.com/office/drawing/2014/main" val="20009"/>
                    </a:ext>
                  </a:extLst>
                </a:gridCol>
                <a:gridCol w="577150">
                  <a:extLst>
                    <a:ext uri="{9D8B030D-6E8A-4147-A177-3AD203B41FA5}">
                      <a16:colId xmlns:a16="http://schemas.microsoft.com/office/drawing/2014/main" val="20010"/>
                    </a:ext>
                  </a:extLst>
                </a:gridCol>
                <a:gridCol w="774224">
                  <a:extLst>
                    <a:ext uri="{9D8B030D-6E8A-4147-A177-3AD203B41FA5}">
                      <a16:colId xmlns:a16="http://schemas.microsoft.com/office/drawing/2014/main" val="20011"/>
                    </a:ext>
                  </a:extLst>
                </a:gridCol>
                <a:gridCol w="724956">
                  <a:extLst>
                    <a:ext uri="{9D8B030D-6E8A-4147-A177-3AD203B41FA5}">
                      <a16:colId xmlns:a16="http://schemas.microsoft.com/office/drawing/2014/main" val="20012"/>
                    </a:ext>
                  </a:extLst>
                </a:gridCol>
                <a:gridCol w="628764">
                  <a:extLst>
                    <a:ext uri="{9D8B030D-6E8A-4147-A177-3AD203B41FA5}">
                      <a16:colId xmlns:a16="http://schemas.microsoft.com/office/drawing/2014/main" val="20013"/>
                    </a:ext>
                  </a:extLst>
                </a:gridCol>
              </a:tblGrid>
              <a:tr h="263648">
                <a:tc>
                  <a:txBody>
                    <a:bodyPr/>
                    <a:lstStyle/>
                    <a:p>
                      <a:pPr algn="l" fontAlgn="b"/>
                      <a:endParaRPr lang="en-US" sz="800" b="1" i="0" u="none" strike="noStrike" dirty="0">
                        <a:solidFill>
                          <a:srgbClr val="000000"/>
                        </a:solidFill>
                        <a:effectLst/>
                        <a:latin typeface="Calibri"/>
                      </a:endParaRPr>
                    </a:p>
                  </a:txBody>
                  <a:tcPr marL="6919" marR="6919" marT="6919" marB="0" anchor="b"/>
                </a:tc>
                <a:tc gridSpan="6">
                  <a:txBody>
                    <a:bodyPr/>
                    <a:lstStyle/>
                    <a:p>
                      <a:pPr algn="ctr" fontAlgn="ctr"/>
                      <a:r>
                        <a:rPr lang="en-US" sz="1300" b="1" u="none" strike="noStrike" dirty="0">
                          <a:effectLst/>
                        </a:rPr>
                        <a:t>  Environmental, Health &amp; Welfare  (Max. 70 points)</a:t>
                      </a:r>
                      <a:endParaRPr lang="en-US" sz="1300" b="1" i="0" u="none" strike="noStrike" dirty="0">
                        <a:solidFill>
                          <a:srgbClr val="000000"/>
                        </a:solidFill>
                        <a:effectLst/>
                        <a:latin typeface="Calibri"/>
                      </a:endParaRPr>
                    </a:p>
                  </a:txBody>
                  <a:tcPr marL="6919" marR="6919" marT="691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ctr"/>
                      <a:r>
                        <a:rPr lang="en-US" sz="1300" b="1" u="none" strike="noStrike" dirty="0">
                          <a:effectLst/>
                        </a:rPr>
                        <a:t> Community  Considerations (Max. 30 points)</a:t>
                      </a:r>
                      <a:endParaRPr lang="en-US" sz="1300" b="1" i="0" u="none" strike="noStrike" dirty="0">
                        <a:solidFill>
                          <a:srgbClr val="000000"/>
                        </a:solidFill>
                        <a:effectLst/>
                        <a:latin typeface="Calibri"/>
                      </a:endParaRPr>
                    </a:p>
                  </a:txBody>
                  <a:tcPr marL="6919" marR="6919" marT="691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300" b="1" u="none" strike="noStrike" dirty="0">
                          <a:effectLst/>
                        </a:rPr>
                        <a:t>Overall</a:t>
                      </a:r>
                      <a:endParaRPr lang="en-US" sz="1300" b="1" i="0" u="none" strike="noStrike" dirty="0">
                        <a:solidFill>
                          <a:srgbClr val="000000"/>
                        </a:solidFill>
                        <a:effectLst/>
                        <a:latin typeface="Calibri"/>
                      </a:endParaRPr>
                    </a:p>
                  </a:txBody>
                  <a:tcPr marL="6919" marR="6919" marT="6919" marB="0" anchor="ctr"/>
                </a:tc>
                <a:extLst>
                  <a:ext uri="{0D108BD9-81ED-4DB2-BD59-A6C34878D82A}">
                    <a16:rowId xmlns:a16="http://schemas.microsoft.com/office/drawing/2014/main" val="10000"/>
                  </a:ext>
                </a:extLst>
              </a:tr>
              <a:tr h="149002">
                <a:tc>
                  <a:txBody>
                    <a:bodyPr/>
                    <a:lstStyle/>
                    <a:p>
                      <a:pPr algn="ctr" fontAlgn="b"/>
                      <a:r>
                        <a:rPr lang="en-US" sz="700" b="1" u="none" strike="noStrike" dirty="0">
                          <a:effectLst/>
                        </a:rPr>
                        <a:t>Area</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DCHD</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No. of Units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No. of Units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Factor For Lots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Impaired</a:t>
                      </a:r>
                      <a:endParaRPr lang="en-US" sz="700" b="1" i="0" u="none" strike="noStrike" dirty="0">
                        <a:solidFill>
                          <a:srgbClr val="000000"/>
                        </a:solidFill>
                        <a:effectLst/>
                        <a:latin typeface="Calibri"/>
                      </a:endParaRPr>
                    </a:p>
                  </a:txBody>
                  <a:tcPr marL="6919" marR="6919" marT="6919" marB="0" anchor="b"/>
                </a:tc>
                <a:tc>
                  <a:txBody>
                    <a:bodyPr/>
                    <a:lstStyle/>
                    <a:p>
                      <a:pPr algn="l" fontAlgn="b"/>
                      <a:r>
                        <a:rPr lang="en-US" sz="700" b="1" u="none" strike="noStrike" dirty="0">
                          <a:effectLst/>
                        </a:rPr>
                        <a:t>Environ, Health</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Development</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Median </a:t>
                      </a:r>
                      <a:endParaRPr lang="en-US" sz="700" b="1" i="0" u="none" strike="noStrike" dirty="0">
                        <a:solidFill>
                          <a:srgbClr val="000000"/>
                        </a:solidFill>
                        <a:effectLst/>
                        <a:latin typeface="Calibri"/>
                      </a:endParaRPr>
                    </a:p>
                  </a:txBody>
                  <a:tcPr marL="6919" marR="6919" marT="6919" marB="0" anchor="b"/>
                </a:tc>
                <a:tc rowSpan="4">
                  <a:txBody>
                    <a:bodyPr/>
                    <a:lstStyle/>
                    <a:p>
                      <a:pPr algn="ctr" fontAlgn="b"/>
                      <a:r>
                        <a:rPr lang="en-US" sz="700" b="1" u="none" strike="noStrike" dirty="0">
                          <a:effectLst/>
                        </a:rPr>
                        <a:t>Water</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Elimination</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Offsite Economic</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Community</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800" b="1" u="none" strike="noStrike" dirty="0">
                          <a:effectLst/>
                        </a:rPr>
                        <a:t> </a:t>
                      </a:r>
                      <a:endParaRPr lang="en-US" sz="800" b="1" i="0" u="none" strike="noStrike" dirty="0">
                        <a:solidFill>
                          <a:srgbClr val="000000"/>
                        </a:solidFill>
                        <a:effectLst/>
                        <a:latin typeface="Calibri"/>
                      </a:endParaRPr>
                    </a:p>
                  </a:txBody>
                  <a:tcPr marL="6919" marR="6919" marT="6919" marB="0" anchor="b"/>
                </a:tc>
                <a:extLst>
                  <a:ext uri="{0D108BD9-81ED-4DB2-BD59-A6C34878D82A}">
                    <a16:rowId xmlns:a16="http://schemas.microsoft.com/office/drawing/2014/main" val="10001"/>
                  </a:ext>
                </a:extLst>
              </a:tr>
              <a:tr h="160996">
                <a:tc>
                  <a:txBody>
                    <a:bodyPr/>
                    <a:lstStyle/>
                    <a:p>
                      <a:pPr algn="ctr" fontAlgn="b"/>
                      <a:r>
                        <a:rPr lang="en-US" sz="700" b="1" u="none" strike="noStrike" dirty="0">
                          <a:effectLst/>
                        </a:rPr>
                        <a:t>Designation</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2016</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Within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Within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Within The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Tributary</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&amp; Welfare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Prior to</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Home Value</a:t>
                      </a:r>
                      <a:endParaRPr lang="en-US" sz="700" b="1" i="0" u="none" strike="noStrike" dirty="0">
                        <a:solidFill>
                          <a:srgbClr val="000000"/>
                        </a:solidFill>
                        <a:effectLst/>
                        <a:latin typeface="Calibri"/>
                      </a:endParaRPr>
                    </a:p>
                  </a:txBody>
                  <a:tcPr marL="6919" marR="6919" marT="6919" marB="0" anchor="b"/>
                </a:tc>
                <a:tc vMerge="1">
                  <a:txBody>
                    <a:bodyPr/>
                    <a:lstStyle/>
                    <a:p>
                      <a:endParaRPr lang="en-US"/>
                    </a:p>
                  </a:txBody>
                  <a:tcPr/>
                </a:tc>
                <a:tc>
                  <a:txBody>
                    <a:bodyPr/>
                    <a:lstStyle/>
                    <a:p>
                      <a:pPr algn="ctr" fontAlgn="b"/>
                      <a:r>
                        <a:rPr lang="en-US" sz="700" b="1" u="none" strike="noStrike" dirty="0">
                          <a:effectLst/>
                        </a:rPr>
                        <a:t>of Future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Development</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Considerations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800" b="1" u="none" strike="noStrike" dirty="0">
                          <a:effectLst/>
                        </a:rPr>
                        <a:t>Total</a:t>
                      </a:r>
                      <a:endParaRPr lang="en-US" sz="800" b="1" i="0" u="none" strike="noStrike" dirty="0">
                        <a:solidFill>
                          <a:srgbClr val="000000"/>
                        </a:solidFill>
                        <a:effectLst/>
                        <a:latin typeface="Calibri"/>
                      </a:endParaRPr>
                    </a:p>
                  </a:txBody>
                  <a:tcPr marL="6919" marR="6919" marT="6919" marB="0" anchor="b"/>
                </a:tc>
                <a:extLst>
                  <a:ext uri="{0D108BD9-81ED-4DB2-BD59-A6C34878D82A}">
                    <a16:rowId xmlns:a16="http://schemas.microsoft.com/office/drawing/2014/main" val="10002"/>
                  </a:ext>
                </a:extLst>
              </a:tr>
              <a:tr h="166071">
                <a:tc>
                  <a:txBody>
                    <a:bodyPr/>
                    <a:lstStyle/>
                    <a:p>
                      <a:pPr algn="l" fontAlgn="b"/>
                      <a:r>
                        <a:rPr lang="en-US" sz="700" b="1" u="none" strike="noStrike" dirty="0">
                          <a:effectLst/>
                        </a:rPr>
                        <a:t>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Score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 Area</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150M Buffer</a:t>
                      </a:r>
                      <a:r>
                        <a:rPr lang="en-US" sz="800" b="1" u="none" strike="noStrike" baseline="30000" dirty="0">
                          <a:effectLst/>
                        </a:rPr>
                        <a:t>A</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150 M Buffer</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Exceedance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Score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1968</a:t>
                      </a:r>
                      <a:endParaRPr lang="en-US" sz="700" b="1" i="1" u="none" strike="noStrike" dirty="0">
                        <a:solidFill>
                          <a:srgbClr val="000000"/>
                        </a:solidFill>
                        <a:effectLst/>
                        <a:latin typeface="Calibri"/>
                      </a:endParaRPr>
                    </a:p>
                  </a:txBody>
                  <a:tcPr marL="6919" marR="6919" marT="6919" marB="0" anchor="b"/>
                </a:tc>
                <a:tc>
                  <a:txBody>
                    <a:bodyPr/>
                    <a:lstStyle/>
                    <a:p>
                      <a:pPr algn="ctr" fontAlgn="b"/>
                      <a:r>
                        <a:rPr lang="en-US" sz="600" b="1" u="none" strike="noStrike" dirty="0">
                          <a:effectLst/>
                        </a:rPr>
                        <a:t> </a:t>
                      </a:r>
                      <a:endParaRPr lang="en-US" sz="600" b="1" i="0" u="none" strike="noStrike" dirty="0">
                        <a:solidFill>
                          <a:srgbClr val="000000"/>
                        </a:solidFill>
                        <a:effectLst/>
                        <a:latin typeface="Calibri"/>
                      </a:endParaRPr>
                    </a:p>
                  </a:txBody>
                  <a:tcPr marL="6919" marR="6919" marT="6919" marB="0" anchor="b"/>
                </a:tc>
                <a:tc vMerge="1">
                  <a:txBody>
                    <a:bodyPr/>
                    <a:lstStyle/>
                    <a:p>
                      <a:endParaRPr lang="en-US"/>
                    </a:p>
                  </a:txBody>
                  <a:tcPr/>
                </a:tc>
                <a:tc>
                  <a:txBody>
                    <a:bodyPr/>
                    <a:lstStyle/>
                    <a:p>
                      <a:pPr algn="ctr" fontAlgn="b"/>
                      <a:r>
                        <a:rPr lang="en-US" sz="700" b="1" u="none" strike="noStrike" dirty="0">
                          <a:effectLst/>
                        </a:rPr>
                        <a:t>Proliferation</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Opportunities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Score</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800" b="1" u="none" strike="noStrike" dirty="0">
                          <a:effectLst/>
                        </a:rPr>
                        <a:t>Score</a:t>
                      </a:r>
                      <a:endParaRPr lang="en-US" sz="800" b="1" i="0" u="none" strike="noStrike" dirty="0">
                        <a:solidFill>
                          <a:srgbClr val="000000"/>
                        </a:solidFill>
                        <a:effectLst/>
                        <a:latin typeface="Calibri"/>
                      </a:endParaRPr>
                    </a:p>
                  </a:txBody>
                  <a:tcPr marL="6919" marR="6919" marT="6919" marB="0" anchor="b"/>
                </a:tc>
                <a:extLst>
                  <a:ext uri="{0D108BD9-81ED-4DB2-BD59-A6C34878D82A}">
                    <a16:rowId xmlns:a16="http://schemas.microsoft.com/office/drawing/2014/main" val="10003"/>
                  </a:ext>
                </a:extLst>
              </a:tr>
              <a:tr h="166071">
                <a:tc>
                  <a:txBody>
                    <a:bodyPr/>
                    <a:lstStyle/>
                    <a:p>
                      <a:pPr algn="l" fontAlgn="b"/>
                      <a:r>
                        <a:rPr lang="en-US" sz="700" b="1" u="none" strike="noStrike" dirty="0">
                          <a:effectLst/>
                        </a:rPr>
                        <a:t>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(60 pts)</a:t>
                      </a:r>
                      <a:r>
                        <a:rPr lang="en-US" sz="800" b="1" u="none" strike="noStrike" baseline="30000" dirty="0">
                          <a:effectLst/>
                        </a:rPr>
                        <a:t>D</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(BMAP)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Factor</a:t>
                      </a:r>
                      <a:r>
                        <a:rPr lang="en-US" sz="800" b="1" u="none" strike="noStrike" baseline="30000" dirty="0">
                          <a:effectLst/>
                        </a:rPr>
                        <a:t>C</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 </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10 pts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5 pts</a:t>
                      </a:r>
                      <a:endParaRPr lang="en-US" sz="700" b="1" i="0" u="none" strike="noStrike" dirty="0">
                        <a:solidFill>
                          <a:srgbClr val="000000"/>
                        </a:solidFill>
                        <a:effectLst/>
                        <a:latin typeface="Calibri"/>
                      </a:endParaRPr>
                    </a:p>
                  </a:txBody>
                  <a:tcPr marL="6919" marR="6919" marT="6919" marB="0" anchor="b"/>
                </a:tc>
                <a:tc vMerge="1">
                  <a:txBody>
                    <a:bodyPr/>
                    <a:lstStyle/>
                    <a:p>
                      <a:endParaRPr lang="en-US"/>
                    </a:p>
                  </a:txBody>
                  <a:tcPr/>
                </a:tc>
                <a:tc>
                  <a:txBody>
                    <a:bodyPr/>
                    <a:lstStyle/>
                    <a:p>
                      <a:pPr algn="ctr" fontAlgn="b"/>
                      <a:r>
                        <a:rPr lang="en-US" sz="700" b="1" u="none" strike="noStrike" dirty="0">
                          <a:effectLst/>
                        </a:rPr>
                        <a:t>5 pts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5 pts</a:t>
                      </a:r>
                      <a:endParaRPr lang="en-US" sz="700" b="1" i="0" u="none" strike="noStrike" dirty="0">
                        <a:solidFill>
                          <a:srgbClr val="000000"/>
                        </a:solidFill>
                        <a:effectLst/>
                        <a:latin typeface="Calibri"/>
                      </a:endParaRPr>
                    </a:p>
                  </a:txBody>
                  <a:tcPr marL="6919" marR="6919" marT="6919" marB="0" anchor="b"/>
                </a:tc>
                <a:tc>
                  <a:txBody>
                    <a:bodyPr/>
                    <a:lstStyle/>
                    <a:p>
                      <a:pPr algn="ctr" fontAlgn="b"/>
                      <a:r>
                        <a:rPr lang="en-US" sz="700" b="1" u="none" strike="noStrike" dirty="0">
                          <a:effectLst/>
                        </a:rPr>
                        <a:t> </a:t>
                      </a:r>
                      <a:endParaRPr lang="en-US" sz="700" b="1" i="0" u="none" strike="noStrike" dirty="0">
                        <a:solidFill>
                          <a:srgbClr val="0070C0"/>
                        </a:solidFill>
                        <a:effectLst/>
                        <a:latin typeface="Calibri"/>
                      </a:endParaRPr>
                    </a:p>
                  </a:txBody>
                  <a:tcPr marL="6919" marR="6919" marT="6919" marB="0" anchor="b"/>
                </a:tc>
                <a:tc>
                  <a:txBody>
                    <a:bodyPr/>
                    <a:lstStyle/>
                    <a:p>
                      <a:pPr algn="ctr" fontAlgn="b"/>
                      <a:r>
                        <a:rPr lang="en-US" sz="800" b="1" u="none" strike="noStrike" dirty="0">
                          <a:effectLst/>
                        </a:rPr>
                        <a:t> </a:t>
                      </a:r>
                      <a:endParaRPr lang="en-US" sz="800" b="1" i="0" u="none" strike="noStrike" dirty="0">
                        <a:solidFill>
                          <a:srgbClr val="000000"/>
                        </a:solidFill>
                        <a:effectLst/>
                        <a:latin typeface="Calibri"/>
                      </a:endParaRPr>
                    </a:p>
                  </a:txBody>
                  <a:tcPr marL="6919" marR="6919" marT="6919" marB="0" anchor="b"/>
                </a:tc>
                <a:extLst>
                  <a:ext uri="{0D108BD9-81ED-4DB2-BD59-A6C34878D82A}">
                    <a16:rowId xmlns:a16="http://schemas.microsoft.com/office/drawing/2014/main" val="10004"/>
                  </a:ext>
                </a:extLst>
              </a:tr>
              <a:tr h="276784">
                <a:tc>
                  <a:txBody>
                    <a:bodyPr/>
                    <a:lstStyle/>
                    <a:p>
                      <a:pPr algn="ctr" fontAlgn="ctr"/>
                      <a:r>
                        <a:rPr lang="en-US" sz="800" b="1" u="none" strike="noStrike" dirty="0">
                          <a:effectLst/>
                        </a:rPr>
                        <a:t>Biltmore C</a:t>
                      </a:r>
                      <a:endParaRPr lang="en-US" sz="8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49.00</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173</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135</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4</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0.00</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53.00</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10</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5</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5</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2.7</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2.0</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700" b="1" u="none" strike="noStrike" dirty="0">
                          <a:effectLst/>
                        </a:rPr>
                        <a:t>24.7</a:t>
                      </a:r>
                      <a:endParaRPr lang="en-US" sz="700" b="1" i="0" u="none" strike="noStrike" dirty="0">
                        <a:solidFill>
                          <a:srgbClr val="000000"/>
                        </a:solidFill>
                        <a:effectLst/>
                        <a:latin typeface="Calibri"/>
                      </a:endParaRPr>
                    </a:p>
                  </a:txBody>
                  <a:tcPr marL="6919" marR="6919" marT="6919" marB="0" anchor="ctr">
                    <a:solidFill>
                      <a:srgbClr val="92D050"/>
                    </a:solidFill>
                  </a:tcPr>
                </a:tc>
                <a:tc>
                  <a:txBody>
                    <a:bodyPr/>
                    <a:lstStyle/>
                    <a:p>
                      <a:pPr algn="ctr" fontAlgn="ctr"/>
                      <a:r>
                        <a:rPr lang="en-US" sz="800" b="1" u="none" strike="noStrike" dirty="0">
                          <a:effectLst/>
                        </a:rPr>
                        <a:t>77.70</a:t>
                      </a:r>
                      <a:endParaRPr lang="en-US" sz="800" b="1" i="0" u="none" strike="noStrike" dirty="0">
                        <a:solidFill>
                          <a:srgbClr val="000000"/>
                        </a:solidFill>
                        <a:effectLst/>
                        <a:latin typeface="Calibri"/>
                      </a:endParaRPr>
                    </a:p>
                  </a:txBody>
                  <a:tcPr marL="6919" marR="6919" marT="6919" marB="0" anchor="ctr">
                    <a:solidFill>
                      <a:srgbClr val="92D050"/>
                    </a:solidFill>
                  </a:tcPr>
                </a:tc>
                <a:extLst>
                  <a:ext uri="{0D108BD9-81ED-4DB2-BD59-A6C34878D82A}">
                    <a16:rowId xmlns:a16="http://schemas.microsoft.com/office/drawing/2014/main" val="10005"/>
                  </a:ext>
                </a:extLst>
              </a:tr>
              <a:tr h="276784">
                <a:tc>
                  <a:txBody>
                    <a:bodyPr/>
                    <a:lstStyle/>
                    <a:p>
                      <a:pPr algn="ctr" fontAlgn="ctr"/>
                      <a:r>
                        <a:rPr lang="en-US" sz="800" b="1" u="none" strike="noStrike" dirty="0">
                          <a:effectLst/>
                        </a:rPr>
                        <a:t>Beverly Hills</a:t>
                      </a:r>
                      <a:endParaRPr lang="en-US" sz="8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60.00</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695</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279</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2</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1.35</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63.35</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10</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4</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0</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0.1</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0.0</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700" b="1" u="none" strike="noStrike" dirty="0">
                          <a:effectLst/>
                        </a:rPr>
                        <a:t>14.1</a:t>
                      </a:r>
                      <a:endParaRPr lang="en-US" sz="700" b="1" i="0" u="none" strike="noStrike" dirty="0">
                        <a:solidFill>
                          <a:srgbClr val="000000"/>
                        </a:solidFill>
                        <a:effectLst/>
                        <a:latin typeface="Calibri"/>
                      </a:endParaRPr>
                    </a:p>
                  </a:txBody>
                  <a:tcPr marL="6919" marR="6919" marT="6919" marB="0" anchor="ctr">
                    <a:solidFill>
                      <a:schemeClr val="bg1">
                        <a:lumMod val="65000"/>
                      </a:schemeClr>
                    </a:solidFill>
                  </a:tcPr>
                </a:tc>
                <a:tc>
                  <a:txBody>
                    <a:bodyPr/>
                    <a:lstStyle/>
                    <a:p>
                      <a:pPr algn="ctr" fontAlgn="ctr"/>
                      <a:r>
                        <a:rPr lang="en-US" sz="800" b="1" u="none" strike="noStrike" dirty="0">
                          <a:effectLst/>
                        </a:rPr>
                        <a:t>77.45</a:t>
                      </a:r>
                      <a:endParaRPr lang="en-US" sz="800" b="1" i="0" u="none" strike="noStrike" dirty="0">
                        <a:solidFill>
                          <a:srgbClr val="000000"/>
                        </a:solidFill>
                        <a:effectLst/>
                        <a:latin typeface="Calibri"/>
                      </a:endParaRPr>
                    </a:p>
                  </a:txBody>
                  <a:tcPr marL="6919" marR="6919" marT="6919" marB="0" anchor="ctr">
                    <a:solidFill>
                      <a:schemeClr val="bg1">
                        <a:lumMod val="65000"/>
                      </a:schemeClr>
                    </a:solidFill>
                  </a:tcPr>
                </a:tc>
                <a:extLst>
                  <a:ext uri="{0D108BD9-81ED-4DB2-BD59-A6C34878D82A}">
                    <a16:rowId xmlns:a16="http://schemas.microsoft.com/office/drawing/2014/main" val="10006"/>
                  </a:ext>
                </a:extLst>
              </a:tr>
              <a:tr h="276784">
                <a:tc>
                  <a:txBody>
                    <a:bodyPr/>
                    <a:lstStyle/>
                    <a:p>
                      <a:pPr algn="ctr" fontAlgn="ctr"/>
                      <a:r>
                        <a:rPr lang="en-US" sz="800" b="1" u="none" strike="noStrike" dirty="0">
                          <a:effectLst/>
                        </a:rPr>
                        <a:t>Christobel</a:t>
                      </a:r>
                      <a:endParaRPr lang="en-US" sz="8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49.76</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289</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62</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2</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2.20</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53.96</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10</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5</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1</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3.8</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2.0</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700" b="1" u="none" strike="noStrike" dirty="0">
                          <a:effectLst/>
                        </a:rPr>
                        <a:t>21.8</a:t>
                      </a:r>
                      <a:endParaRPr lang="en-US" sz="700" b="1" i="0" u="none" strike="noStrike" dirty="0">
                        <a:solidFill>
                          <a:srgbClr val="000000"/>
                        </a:solidFill>
                        <a:effectLst/>
                        <a:latin typeface="Calibri"/>
                      </a:endParaRPr>
                    </a:p>
                  </a:txBody>
                  <a:tcPr marL="6919" marR="6919" marT="6919" marB="0" anchor="ctr">
                    <a:solidFill>
                      <a:srgbClr val="00B0F0"/>
                    </a:solidFill>
                  </a:tcPr>
                </a:tc>
                <a:tc>
                  <a:txBody>
                    <a:bodyPr/>
                    <a:lstStyle/>
                    <a:p>
                      <a:pPr algn="ctr" fontAlgn="ctr"/>
                      <a:r>
                        <a:rPr lang="en-US" sz="800" b="1" u="none" strike="noStrike" dirty="0">
                          <a:effectLst/>
                        </a:rPr>
                        <a:t>75.76</a:t>
                      </a:r>
                      <a:endParaRPr lang="en-US" sz="800" b="1" i="0" u="none" strike="noStrike" dirty="0">
                        <a:solidFill>
                          <a:srgbClr val="000000"/>
                        </a:solidFill>
                        <a:effectLst/>
                        <a:latin typeface="Calibri"/>
                      </a:endParaRPr>
                    </a:p>
                  </a:txBody>
                  <a:tcPr marL="6919" marR="6919" marT="6919" marB="0" anchor="ctr">
                    <a:solidFill>
                      <a:srgbClr val="00B0F0"/>
                    </a:solidFill>
                  </a:tcPr>
                </a:tc>
                <a:extLst>
                  <a:ext uri="{0D108BD9-81ED-4DB2-BD59-A6C34878D82A}">
                    <a16:rowId xmlns:a16="http://schemas.microsoft.com/office/drawing/2014/main" val="10007"/>
                  </a:ext>
                </a:extLst>
              </a:tr>
            </a:tbl>
          </a:graphicData>
        </a:graphic>
      </p:graphicFrame>
      <p:sp>
        <p:nvSpPr>
          <p:cNvPr id="17"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1267482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9008" y="6367029"/>
            <a:ext cx="8805984" cy="299133"/>
            <a:chOff x="110224" y="6367029"/>
            <a:chExt cx="8805984" cy="299133"/>
          </a:xfrm>
        </p:grpSpPr>
        <p:sp>
          <p:nvSpPr>
            <p:cNvPr id="12" name="Rectangle 11"/>
            <p:cNvSpPr/>
            <p:nvPr/>
          </p:nvSpPr>
          <p:spPr>
            <a:xfrm>
              <a:off x="1052368" y="6501813"/>
              <a:ext cx="7863840" cy="4034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7" dirty="0"/>
            </a:p>
          </p:txBody>
        </p:sp>
        <p:sp>
          <p:nvSpPr>
            <p:cNvPr id="13" name="Flowchart: Off-page Connector 12"/>
            <p:cNvSpPr/>
            <p:nvPr/>
          </p:nvSpPr>
          <p:spPr>
            <a:xfrm rot="16200000">
              <a:off x="401592" y="6075661"/>
              <a:ext cx="299133" cy="881869"/>
            </a:xfrm>
            <a:prstGeom prst="flowChartOffpage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4" y="6454640"/>
              <a:ext cx="431005" cy="192724"/>
            </a:xfrm>
            <a:prstGeom prst="rect">
              <a:avLst/>
            </a:prstGeom>
          </p:spPr>
        </p:pic>
      </p:grpSp>
      <p:sp>
        <p:nvSpPr>
          <p:cNvPr id="15" name="Slide Number Placeholder 3"/>
          <p:cNvSpPr>
            <a:spLocks noGrp="1"/>
          </p:cNvSpPr>
          <p:nvPr>
            <p:ph type="sldNum" sz="quarter" idx="12"/>
          </p:nvPr>
        </p:nvSpPr>
        <p:spPr>
          <a:xfrm>
            <a:off x="6978104" y="6534309"/>
            <a:ext cx="1996888" cy="347069"/>
          </a:xfrm>
          <a:prstGeom prst="rect">
            <a:avLst/>
          </a:prstGeom>
        </p:spPr>
        <p:txBody>
          <a:bodyPr/>
          <a:lstStyle>
            <a:lvl1pPr algn="r">
              <a:defRPr sz="1059">
                <a:solidFill>
                  <a:srgbClr val="002060"/>
                </a:solidFill>
              </a:defRPr>
            </a:lvl1pPr>
          </a:lstStyle>
          <a:p>
            <a:fld id="{9AB53236-4A8D-444D-B18B-686BA74DD706}" type="slidenum">
              <a:rPr lang="en-US" smtClean="0"/>
              <a:pPr/>
              <a:t>9</a:t>
            </a:fld>
            <a:endParaRPr lang="en-US" dirty="0"/>
          </a:p>
        </p:txBody>
      </p:sp>
      <p:sp>
        <p:nvSpPr>
          <p:cNvPr id="8" name="Title 1"/>
          <p:cNvSpPr>
            <a:spLocks noGrp="1"/>
          </p:cNvSpPr>
          <p:nvPr>
            <p:ph type="title"/>
          </p:nvPr>
        </p:nvSpPr>
        <p:spPr>
          <a:xfrm>
            <a:off x="301719" y="943707"/>
            <a:ext cx="7754189" cy="533400"/>
          </a:xfrm>
        </p:spPr>
        <p:txBody>
          <a:bodyPr>
            <a:normAutofit/>
          </a:bodyPr>
          <a:lstStyle/>
          <a:p>
            <a:r>
              <a:rPr lang="en-US" sz="2800" dirty="0" smtClean="0">
                <a:solidFill>
                  <a:srgbClr val="002060"/>
                </a:solidFill>
                <a:latin typeface="+mn-lt"/>
              </a:rPr>
              <a:t>Current STPO Project Updates</a:t>
            </a:r>
            <a:endParaRPr lang="en-US" sz="2800" dirty="0">
              <a:solidFill>
                <a:srgbClr val="002060"/>
              </a:solidFill>
              <a:latin typeface="+mn-lt"/>
            </a:endParaRPr>
          </a:p>
        </p:txBody>
      </p:sp>
      <p:sp>
        <p:nvSpPr>
          <p:cNvPr id="9" name="Content Placeholder 2"/>
          <p:cNvSpPr txBox="1">
            <a:spLocks/>
          </p:cNvSpPr>
          <p:nvPr/>
        </p:nvSpPr>
        <p:spPr>
          <a:xfrm>
            <a:off x="301719" y="1477107"/>
            <a:ext cx="8673273" cy="4685481"/>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rgbClr val="002060"/>
                </a:solidFill>
              </a:rPr>
              <a:t>Biltmore C:</a:t>
            </a:r>
            <a:endParaRPr lang="en-US" sz="1400" dirty="0" smtClean="0">
              <a:solidFill>
                <a:srgbClr val="002060"/>
              </a:solidFill>
            </a:endParaRPr>
          </a:p>
          <a:p>
            <a:pPr lvl="1"/>
            <a:r>
              <a:rPr lang="en-US" sz="1400" dirty="0" smtClean="0"/>
              <a:t>Currently under construction</a:t>
            </a:r>
          </a:p>
          <a:p>
            <a:pPr lvl="1"/>
            <a:r>
              <a:rPr lang="en-US" sz="1400" dirty="0" smtClean="0"/>
              <a:t>Forecasted completion – late August 2021</a:t>
            </a:r>
          </a:p>
          <a:p>
            <a:pPr lvl="1"/>
            <a:endParaRPr lang="en-US" sz="1400" dirty="0" smtClean="0"/>
          </a:p>
          <a:p>
            <a:r>
              <a:rPr lang="en-US" sz="1400" b="1" dirty="0" smtClean="0">
                <a:solidFill>
                  <a:srgbClr val="002060"/>
                </a:solidFill>
              </a:rPr>
              <a:t>Beverly Hills West:</a:t>
            </a:r>
            <a:endParaRPr lang="en-US" sz="1400" dirty="0" smtClean="0">
              <a:solidFill>
                <a:srgbClr val="002060"/>
              </a:solidFill>
            </a:endParaRPr>
          </a:p>
          <a:p>
            <a:pPr lvl="1"/>
            <a:r>
              <a:rPr lang="en-US" sz="1400" dirty="0" smtClean="0"/>
              <a:t>Design &amp; permitting completed.</a:t>
            </a:r>
          </a:p>
          <a:p>
            <a:pPr lvl="1"/>
            <a:r>
              <a:rPr lang="en-US" sz="1400" dirty="0" smtClean="0"/>
              <a:t>Anticipate advertise for construction bids in </a:t>
            </a:r>
            <a:r>
              <a:rPr lang="en-US" sz="1400" dirty="0" smtClean="0"/>
              <a:t>November</a:t>
            </a:r>
            <a:r>
              <a:rPr lang="en-US" sz="1400" dirty="0" smtClean="0"/>
              <a:t> </a:t>
            </a:r>
            <a:r>
              <a:rPr lang="en-US" sz="1400" dirty="0" smtClean="0"/>
              <a:t>2020</a:t>
            </a:r>
          </a:p>
          <a:p>
            <a:pPr lvl="1"/>
            <a:r>
              <a:rPr lang="en-US" sz="1400" dirty="0" smtClean="0"/>
              <a:t>Forecasted construction start </a:t>
            </a:r>
            <a:r>
              <a:rPr lang="en-US" sz="1400" smtClean="0"/>
              <a:t>– </a:t>
            </a:r>
            <a:r>
              <a:rPr lang="en-US" sz="1400" smtClean="0"/>
              <a:t>Spring</a:t>
            </a:r>
            <a:r>
              <a:rPr lang="en-US" sz="1400" smtClean="0"/>
              <a:t> </a:t>
            </a:r>
            <a:r>
              <a:rPr lang="en-US" sz="1400" dirty="0" smtClean="0"/>
              <a:t>2021</a:t>
            </a:r>
          </a:p>
          <a:p>
            <a:pPr lvl="1"/>
            <a:endParaRPr lang="en-US" sz="1400" dirty="0" smtClean="0">
              <a:solidFill>
                <a:srgbClr val="002060"/>
              </a:solidFill>
            </a:endParaRPr>
          </a:p>
          <a:p>
            <a:r>
              <a:rPr lang="en-US" sz="1400" b="1" dirty="0" smtClean="0">
                <a:solidFill>
                  <a:srgbClr val="002060"/>
                </a:solidFill>
              </a:rPr>
              <a:t>Beverly Hills Offsite Force Main:</a:t>
            </a:r>
            <a:endParaRPr lang="en-US" sz="1400" dirty="0" smtClean="0">
              <a:solidFill>
                <a:srgbClr val="002060"/>
              </a:solidFill>
            </a:endParaRPr>
          </a:p>
          <a:p>
            <a:pPr lvl="1"/>
            <a:r>
              <a:rPr lang="en-US" sz="1400" dirty="0" smtClean="0"/>
              <a:t>Construction bids received July 21, 2020</a:t>
            </a:r>
          </a:p>
          <a:p>
            <a:pPr lvl="1"/>
            <a:r>
              <a:rPr lang="en-US" sz="1400" dirty="0" smtClean="0"/>
              <a:t>Notice to Proceed – September 11, 2020</a:t>
            </a:r>
          </a:p>
          <a:p>
            <a:pPr lvl="1"/>
            <a:endParaRPr lang="en-US" sz="1400" dirty="0" smtClean="0">
              <a:solidFill>
                <a:srgbClr val="002060"/>
              </a:solidFill>
            </a:endParaRPr>
          </a:p>
          <a:p>
            <a:r>
              <a:rPr lang="en-US" sz="1400" b="1" dirty="0" smtClean="0">
                <a:solidFill>
                  <a:srgbClr val="002060"/>
                </a:solidFill>
              </a:rPr>
              <a:t>Beverly Hills East:</a:t>
            </a:r>
            <a:endParaRPr lang="en-US" sz="1400" dirty="0" smtClean="0">
              <a:solidFill>
                <a:srgbClr val="002060"/>
              </a:solidFill>
            </a:endParaRPr>
          </a:p>
          <a:p>
            <a:pPr lvl="1"/>
            <a:r>
              <a:rPr lang="en-US" sz="1400" dirty="0" smtClean="0"/>
              <a:t>60% design completed</a:t>
            </a:r>
          </a:p>
          <a:p>
            <a:pPr lvl="1"/>
            <a:r>
              <a:rPr lang="en-US" sz="1400" dirty="0" smtClean="0"/>
              <a:t>100% design submittal due December 24, 2020</a:t>
            </a:r>
          </a:p>
          <a:p>
            <a:pPr lvl="1"/>
            <a:r>
              <a:rPr lang="en-US" sz="1400" dirty="0" smtClean="0"/>
              <a:t>Forecasted construction start – late July 2021</a:t>
            </a:r>
          </a:p>
          <a:p>
            <a:pPr lvl="1"/>
            <a:endParaRPr lang="en-US" sz="1400" dirty="0" smtClean="0">
              <a:solidFill>
                <a:srgbClr val="002060"/>
              </a:solidFill>
            </a:endParaRPr>
          </a:p>
          <a:p>
            <a:r>
              <a:rPr lang="en-US" sz="1400" b="1" dirty="0" err="1" smtClean="0">
                <a:solidFill>
                  <a:srgbClr val="002060"/>
                </a:solidFill>
              </a:rPr>
              <a:t>Christobel</a:t>
            </a:r>
            <a:r>
              <a:rPr lang="en-US" sz="1400" b="1" dirty="0" smtClean="0">
                <a:solidFill>
                  <a:srgbClr val="002060"/>
                </a:solidFill>
              </a:rPr>
              <a:t>:</a:t>
            </a:r>
            <a:endParaRPr lang="en-US" sz="1400" dirty="0" smtClean="0">
              <a:solidFill>
                <a:srgbClr val="002060"/>
              </a:solidFill>
            </a:endParaRPr>
          </a:p>
          <a:p>
            <a:pPr lvl="1"/>
            <a:r>
              <a:rPr lang="en-US" sz="1400" dirty="0" smtClean="0"/>
              <a:t>JEA Outreach and Town Hall meetings – no activity at this time</a:t>
            </a:r>
          </a:p>
          <a:p>
            <a:pPr lvl="1"/>
            <a:r>
              <a:rPr lang="en-US" sz="1400" dirty="0" smtClean="0"/>
              <a:t>Current program funding adequacy to be assessed after receipt of Beverly Hills West and East bids</a:t>
            </a:r>
            <a:endParaRPr lang="en-US" sz="1600" dirty="0" smtClean="0"/>
          </a:p>
        </p:txBody>
      </p:sp>
      <p:sp>
        <p:nvSpPr>
          <p:cNvPr id="16" name="Title 1"/>
          <p:cNvSpPr txBox="1">
            <a:spLocks/>
          </p:cNvSpPr>
          <p:nvPr/>
        </p:nvSpPr>
        <p:spPr>
          <a:xfrm>
            <a:off x="462878" y="254283"/>
            <a:ext cx="8229600" cy="6076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2060"/>
                </a:solidFill>
                <a:latin typeface="Franklin Gothic Medium" panose="020B0603020102020204" pitchFamily="34" charset="0"/>
              </a:rPr>
              <a:t>Septic Tanks</a:t>
            </a:r>
            <a:endParaRPr lang="en-US" sz="2000"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1429429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SUBSTITUTION_ID" val="{988DE72F-C176-481F-BCFF-7107338C24EA}"/>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3e67efe-eb77-40d3-9191-1ae3bdf3d9f9">4MEZDA5SSSXJ-168075997-5589</_dlc_DocId>
    <_dlc_DocIdUrl xmlns="f3e67efe-eb77-40d3-9191-1ae3bdf3d9f9">
      <Url>http://mydrive.corp.jea.com/personal/vuhx/_layouts/15/DocIdRedir.aspx?ID=4MEZDA5SSSXJ-168075997-5589</Url>
      <Description>4MEZDA5SSSXJ-168075997-5589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AAEB3872441A4FA4A16D6AFE02CD81" ma:contentTypeVersion="14" ma:contentTypeDescription="Create a new document." ma:contentTypeScope="" ma:versionID="54d668a6195bfe34c255477df403eee9">
  <xsd:schema xmlns:xsd="http://www.w3.org/2001/XMLSchema" xmlns:xs="http://www.w3.org/2001/XMLSchema" xmlns:p="http://schemas.microsoft.com/office/2006/metadata/properties" xmlns:ns2="f3e67efe-eb77-40d3-9191-1ae3bdf3d9f9" targetNamespace="http://schemas.microsoft.com/office/2006/metadata/properties" ma:root="true" ma:fieldsID="351f896c0a93e903be1bf97193bc95f2" ns2:_="">
    <xsd:import namespace="f3e67efe-eb77-40d3-9191-1ae3bdf3d9f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67efe-eb77-40d3-9191-1ae3bdf3d9f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E78529-A98A-422B-9E81-DB3E154F1E38}">
  <ds:schemaRefs>
    <ds:schemaRef ds:uri="http://schemas.openxmlformats.org/package/2006/metadata/core-properties"/>
    <ds:schemaRef ds:uri="http://purl.org/dc/dcmitype/"/>
    <ds:schemaRef ds:uri="http://schemas.microsoft.com/office/infopath/2007/PartnerControls"/>
    <ds:schemaRef ds:uri="f3e67efe-eb77-40d3-9191-1ae3bdf3d9f9"/>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2.xml><?xml version="1.0" encoding="utf-8"?>
<ds:datastoreItem xmlns:ds="http://schemas.openxmlformats.org/officeDocument/2006/customXml" ds:itemID="{8A93E012-11AD-4D91-8733-2A64BA1E76F6}">
  <ds:schemaRefs>
    <ds:schemaRef ds:uri="http://schemas.microsoft.com/sharepoint/v3/contenttype/forms"/>
  </ds:schemaRefs>
</ds:datastoreItem>
</file>

<file path=customXml/itemProps3.xml><?xml version="1.0" encoding="utf-8"?>
<ds:datastoreItem xmlns:ds="http://schemas.openxmlformats.org/officeDocument/2006/customXml" ds:itemID="{E8A0A257-361C-4411-B98A-0454CABCDE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67efe-eb77-40d3-9191-1ae3bdf3d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9636</TotalTime>
  <Words>4229</Words>
  <Application>Microsoft Office PowerPoint</Application>
  <PresentationFormat>On-screen Show (4:3)</PresentationFormat>
  <Paragraphs>784</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MS PGothic</vt:lpstr>
      <vt:lpstr>Arial</vt:lpstr>
      <vt:lpstr>Calibri</vt:lpstr>
      <vt:lpstr>Calibri Light</vt:lpstr>
      <vt:lpstr>Courier New</vt:lpstr>
      <vt:lpstr>Franklin Gothic Book</vt:lpstr>
      <vt:lpstr>Franklin Gothic Medium</vt:lpstr>
      <vt:lpstr>Myriad Pro Cond</vt:lpstr>
      <vt:lpstr>Symbol</vt:lpstr>
      <vt:lpstr>Times New Roman</vt:lpstr>
      <vt:lpstr>Trebuchet MS</vt:lpstr>
      <vt:lpstr>Wingdings</vt:lpstr>
      <vt:lpstr>Office Theme</vt:lpstr>
      <vt:lpstr>PowerPoint Presentation</vt:lpstr>
      <vt:lpstr>PowerPoint Presentation</vt:lpstr>
      <vt:lpstr>PowerPoint Presentation</vt:lpstr>
      <vt:lpstr>PowerPoint Presentation</vt:lpstr>
      <vt:lpstr>COJ and JEA have an active septic tank phaseout (STPO) program</vt:lpstr>
      <vt:lpstr>STPO project areas are prioritized annually</vt:lpstr>
      <vt:lpstr>STPO project area matrix developed with input from DOH, COJ and JEA</vt:lpstr>
      <vt:lpstr>STPO Project Area Matrix</vt:lpstr>
      <vt:lpstr>Current STPO Project Updates</vt:lpstr>
      <vt:lpstr>In 2019, JEA sought innovations in alternatives to septic systems</vt:lpstr>
      <vt:lpstr>The overarching goal of the Master Plan is to optimize the phaseout program – while recognizing realistic financial considerations</vt:lpstr>
      <vt:lpstr>PowerPoint Presentation</vt:lpstr>
      <vt:lpstr>Master Plan work started with a literature and industry best practices review to identify possible solutions</vt:lpstr>
      <vt:lpstr>Possible solutions include alternative sewer collection and transmission systems</vt:lpstr>
      <vt:lpstr>Possible solutions are being screened using decision making criteria</vt:lpstr>
      <vt:lpstr>Characterization of the STPO project areas will be used in screening possible solutions </vt:lpstr>
      <vt:lpstr>Criteria will be used to screen potential technical solution(s) within already prioritized STPO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Fischer, Melinda L. - Mgr Electric Generation Planning</dc:creator>
  <cp:lastModifiedBy>Hai X. Vu</cp:lastModifiedBy>
  <cp:revision>377</cp:revision>
  <cp:lastPrinted>2020-10-08T11:52:20Z</cp:lastPrinted>
  <dcterms:created xsi:type="dcterms:W3CDTF">2020-08-03T13:18:41Z</dcterms:created>
  <dcterms:modified xsi:type="dcterms:W3CDTF">2020-10-08T12:59:50Z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0x010100EFAAEB3872441A4FA4A16D6AFE02CD81</vt:lpwstr>
  </property>
  <property fmtid="{D5CDD505-2E9C-101B-9397-08002B2CF9AE}" pid="3" name="IsMyDocuments">
    <vt:bool>true</vt:bool>
  </property>
  <property fmtid="{D5CDD505-2E9C-101B-9397-08002B2CF9AE}" pid="4" name="_dlc_DocIdItemGuid">
    <vt:lpwstr>e4f4dfa9-48ed-410c-82f9-a829b2bf7136</vt:lpwstr>
  </property>
</Properties>
</file>